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95" r:id="rId4"/>
    <p:sldId id="458" r:id="rId5"/>
    <p:sldId id="299" r:id="rId6"/>
    <p:sldId id="309" r:id="rId7"/>
    <p:sldId id="301" r:id="rId8"/>
    <p:sldId id="303" r:id="rId9"/>
    <p:sldId id="459" r:id="rId10"/>
    <p:sldId id="460" r:id="rId11"/>
    <p:sldId id="300" r:id="rId12"/>
    <p:sldId id="310" r:id="rId13"/>
    <p:sldId id="311" r:id="rId14"/>
    <p:sldId id="453" r:id="rId15"/>
    <p:sldId id="264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Golos Text" panose="020B0604020202020204" charset="0"/>
      <p:regular r:id="rId23"/>
      <p:bold r:id="rId24"/>
    </p:embeddedFont>
    <p:embeddedFont>
      <p:font typeface="Golos Text Medium" panose="020B0604020202020204" charset="0"/>
      <p:regular r:id="rId25"/>
      <p:bold r:id="rId26"/>
    </p:embeddedFont>
    <p:embeddedFont>
      <p:font typeface="Golos Text SemiBold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G8qDppuNfYphuMio4Q8jVQI4/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1" autoAdjust="0"/>
    <p:restoredTop sz="89575" autoAdjust="0"/>
  </p:normalViewPr>
  <p:slideViewPr>
    <p:cSldViewPr snapToGrid="0">
      <p:cViewPr varScale="1">
        <p:scale>
          <a:sx n="42" d="100"/>
          <a:sy n="42" d="100"/>
        </p:scale>
        <p:origin x="5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t>10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8A03DDC-01D7-4672-8998-79C6355102A4}" type="datetime1">
              <a:rPr lang="en-US" smtClean="0"/>
              <a:t>10/11/2025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21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t>11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8A03DDC-01D7-4672-8998-79C6355102A4}" type="datetime1">
              <a:rPr lang="en-US" smtClean="0"/>
              <a:t>10/11/2025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26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t>12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8A03DDC-01D7-4672-8998-79C6355102A4}" type="datetime1">
              <a:rPr lang="en-US" smtClean="0"/>
              <a:t>10/11/2025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75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t>13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8A03DDC-01D7-4672-8998-79C6355102A4}" type="datetime1">
              <a:rPr lang="en-US" smtClean="0"/>
              <a:t>10/11/2025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21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>
            <a:extLst>
              <a:ext uri="{FF2B5EF4-FFF2-40B4-BE49-F238E27FC236}">
                <a16:creationId xmlns:a16="http://schemas.microsoft.com/office/drawing/2014/main" id="{8545075C-DC0F-4E84-8E63-8013CBAF3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221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3548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t>3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8A03DDC-01D7-4672-8998-79C6355102A4}" type="datetime1">
              <a:rPr lang="en-US" smtClean="0"/>
              <a:t>10/11/2025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49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t>4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8A03DDC-01D7-4672-8998-79C6355102A4}" type="datetime1">
              <a:rPr lang="en-US" smtClean="0"/>
              <a:t>10/11/2025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1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t>5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8A03DDC-01D7-4672-8998-79C6355102A4}" type="datetime1">
              <a:rPr lang="en-US" smtClean="0"/>
              <a:t>10/11/2025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6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t>6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8A03DDC-01D7-4672-8998-79C6355102A4}" type="datetime1">
              <a:rPr lang="en-US" smtClean="0"/>
              <a:t>10/11/2025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92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t>7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8A03DDC-01D7-4672-8998-79C6355102A4}" type="datetime1">
              <a:rPr lang="en-US" smtClean="0"/>
              <a:t>10/11/2025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85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t>8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8A03DDC-01D7-4672-8998-79C6355102A4}" type="datetime1">
              <a:rPr lang="en-US" smtClean="0"/>
              <a:t>10/11/2025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62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t>9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8A03DDC-01D7-4672-8998-79C6355102A4}" type="datetime1">
              <a:rPr lang="en-US" smtClean="0"/>
              <a:t>10/11/2025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5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6280" y="1854764"/>
            <a:ext cx="5426488" cy="3288737"/>
          </a:xfrm>
        </p:spPr>
        <p:txBody>
          <a:bodyPr anchor="t" anchorCtr="0">
            <a:norm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46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6280" y="1854764"/>
            <a:ext cx="5426488" cy="3288737"/>
          </a:xfrm>
        </p:spPr>
        <p:txBody>
          <a:bodyPr anchor="t" anchorCtr="0">
            <a:norm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91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6280" y="1854764"/>
            <a:ext cx="5426488" cy="3288737"/>
          </a:xfrm>
        </p:spPr>
        <p:txBody>
          <a:bodyPr anchor="t" anchorCtr="0">
            <a:norm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6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6280" y="1854764"/>
            <a:ext cx="5426488" cy="3288737"/>
          </a:xfrm>
        </p:spPr>
        <p:txBody>
          <a:bodyPr anchor="t" anchorCtr="0">
            <a:norm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6280" y="1854764"/>
            <a:ext cx="5426488" cy="3288737"/>
          </a:xfrm>
        </p:spPr>
        <p:txBody>
          <a:bodyPr anchor="t" anchorCtr="0">
            <a:norm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74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6280" y="1854764"/>
            <a:ext cx="5426488" cy="3288737"/>
          </a:xfrm>
        </p:spPr>
        <p:txBody>
          <a:bodyPr anchor="t" anchorCtr="0">
            <a:norm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6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Custom Layout">
  <p:cSld name="6_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914401" y="612870"/>
            <a:ext cx="12583886" cy="1054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64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6204857" y="1886416"/>
            <a:ext cx="11052630" cy="7751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800"/>
            </a:lvl1pPr>
            <a:lvl2pPr marL="1828800" lvl="1" indent="-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800"/>
            </a:lvl2pPr>
            <a:lvl3pPr marL="2743200" lvl="2" indent="-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800"/>
            </a:lvl3pPr>
            <a:lvl4pPr marL="3657600" lvl="3" indent="-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800"/>
            </a:lvl4pPr>
            <a:lvl5pPr marL="4572000" lvl="4" indent="-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/>
            </a:lvl5pPr>
            <a:lvl6pPr marL="5486400" lvl="5" indent="-685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>
            <a:spLocks noGrp="1"/>
          </p:cNvSpPr>
          <p:nvPr>
            <p:ph type="pic" idx="2"/>
          </p:nvPr>
        </p:nvSpPr>
        <p:spPr>
          <a:xfrm>
            <a:off x="914400" y="1886417"/>
            <a:ext cx="5065488" cy="3766046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25" name="Google Shape;25;p12"/>
          <p:cNvSpPr>
            <a:spLocks noGrp="1"/>
          </p:cNvSpPr>
          <p:nvPr>
            <p:ph type="pic" idx="3"/>
          </p:nvPr>
        </p:nvSpPr>
        <p:spPr>
          <a:xfrm>
            <a:off x="914400" y="5871441"/>
            <a:ext cx="5065488" cy="3766046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9119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6280" y="1854764"/>
            <a:ext cx="5426488" cy="3288737"/>
          </a:xfrm>
        </p:spPr>
        <p:txBody>
          <a:bodyPr anchor="t" anchorCtr="0">
            <a:norm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5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6280" y="1854764"/>
            <a:ext cx="5426488" cy="3288737"/>
          </a:xfrm>
        </p:spPr>
        <p:txBody>
          <a:bodyPr anchor="t" anchorCtr="0">
            <a:norm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1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los Text"/>
              <a:buNone/>
              <a:defRPr sz="440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jpeg"/><Relationship Id="rId5" Type="http://schemas.openxmlformats.org/officeDocument/2006/relationships/image" Target="../media/image9.svg"/><Relationship Id="rId10" Type="http://schemas.openxmlformats.org/officeDocument/2006/relationships/image" Target="../media/image33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6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6.gi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11" Type="http://schemas.openxmlformats.org/officeDocument/2006/relationships/image" Target="../media/image45.jp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3.wmf"/><Relationship Id="rId4" Type="http://schemas.openxmlformats.org/officeDocument/2006/relationships/image" Target="../media/image44.gi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sv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14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9.svg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8.wmf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9.svg"/><Relationship Id="rId5" Type="http://schemas.openxmlformats.org/officeDocument/2006/relationships/image" Target="../media/image21.w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9.svg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8.wmf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030" r="-8876" b="-9031"/>
            </a:stretch>
          </a:blipFill>
          <a:ln>
            <a:noFill/>
          </a:ln>
        </p:spPr>
      </p:sp>
      <p:sp>
        <p:nvSpPr>
          <p:cNvPr id="160" name="Google Shape;160;p1"/>
          <p:cNvSpPr/>
          <p:nvPr/>
        </p:nvSpPr>
        <p:spPr>
          <a:xfrm>
            <a:off x="-160976" y="0"/>
            <a:ext cx="18609951" cy="11199807"/>
          </a:xfrm>
          <a:custGeom>
            <a:avLst/>
            <a:gdLst/>
            <a:ahLst/>
            <a:cxnLst/>
            <a:rect l="l" t="t" r="r" b="b"/>
            <a:pathLst>
              <a:path w="18609951" h="11199807" extrusionOk="0">
                <a:moveTo>
                  <a:pt x="0" y="0"/>
                </a:moveTo>
                <a:lnTo>
                  <a:pt x="18609950" y="0"/>
                </a:lnTo>
                <a:lnTo>
                  <a:pt x="18609950" y="11199807"/>
                </a:lnTo>
                <a:lnTo>
                  <a:pt x="0" y="11199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61" name="Google Shape;161;p1"/>
          <p:cNvGrpSpPr/>
          <p:nvPr/>
        </p:nvGrpSpPr>
        <p:grpSpPr>
          <a:xfrm>
            <a:off x="496716" y="752475"/>
            <a:ext cx="17294568" cy="8782050"/>
            <a:chOff x="0" y="0"/>
            <a:chExt cx="23059424" cy="11709400"/>
          </a:xfrm>
        </p:grpSpPr>
        <p:sp>
          <p:nvSpPr>
            <p:cNvPr id="162" name="Google Shape;162;p1"/>
            <p:cNvSpPr/>
            <p:nvPr/>
          </p:nvSpPr>
          <p:spPr>
            <a:xfrm>
              <a:off x="0" y="0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63" name="Google Shape;163;p1"/>
            <p:cNvSpPr/>
            <p:nvPr/>
          </p:nvSpPr>
          <p:spPr>
            <a:xfrm>
              <a:off x="3994910" y="0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64" name="Google Shape;164;p1"/>
            <p:cNvSpPr/>
            <p:nvPr/>
          </p:nvSpPr>
          <p:spPr>
            <a:xfrm>
              <a:off x="7988153" y="0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65" name="Google Shape;165;p1"/>
            <p:cNvSpPr/>
            <p:nvPr/>
          </p:nvSpPr>
          <p:spPr>
            <a:xfrm>
              <a:off x="11981396" y="0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66" name="Google Shape;166;p1"/>
            <p:cNvSpPr/>
            <p:nvPr/>
          </p:nvSpPr>
          <p:spPr>
            <a:xfrm>
              <a:off x="15974639" y="0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2" y="0"/>
                  </a:lnTo>
                  <a:lnTo>
                    <a:pt x="348342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67" name="Google Shape;167;p1"/>
            <p:cNvSpPr/>
            <p:nvPr/>
          </p:nvSpPr>
          <p:spPr>
            <a:xfrm>
              <a:off x="19967881" y="0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68" name="Google Shape;168;p1"/>
            <p:cNvSpPr/>
            <p:nvPr/>
          </p:nvSpPr>
          <p:spPr>
            <a:xfrm>
              <a:off x="0" y="2839962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69" name="Google Shape;169;p1"/>
            <p:cNvSpPr/>
            <p:nvPr/>
          </p:nvSpPr>
          <p:spPr>
            <a:xfrm>
              <a:off x="0" y="5679924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70" name="Google Shape;170;p1"/>
            <p:cNvSpPr/>
            <p:nvPr/>
          </p:nvSpPr>
          <p:spPr>
            <a:xfrm>
              <a:off x="0" y="8519886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71" name="Google Shape;171;p1"/>
            <p:cNvSpPr/>
            <p:nvPr/>
          </p:nvSpPr>
          <p:spPr>
            <a:xfrm>
              <a:off x="0" y="11359848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2"/>
                  </a:lnTo>
                  <a:lnTo>
                    <a:pt x="0" y="3483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72" name="Google Shape;172;p1"/>
            <p:cNvSpPr/>
            <p:nvPr/>
          </p:nvSpPr>
          <p:spPr>
            <a:xfrm>
              <a:off x="3994910" y="2665790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73" name="Google Shape;173;p1"/>
            <p:cNvSpPr/>
            <p:nvPr/>
          </p:nvSpPr>
          <p:spPr>
            <a:xfrm>
              <a:off x="7988153" y="2665790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74" name="Google Shape;174;p1"/>
            <p:cNvSpPr/>
            <p:nvPr/>
          </p:nvSpPr>
          <p:spPr>
            <a:xfrm>
              <a:off x="11984730" y="2665790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75" name="Google Shape;175;p1"/>
            <p:cNvSpPr/>
            <p:nvPr/>
          </p:nvSpPr>
          <p:spPr>
            <a:xfrm>
              <a:off x="15974639" y="2491619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2" y="0"/>
                  </a:lnTo>
                  <a:lnTo>
                    <a:pt x="348342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76" name="Google Shape;176;p1"/>
            <p:cNvSpPr/>
            <p:nvPr/>
          </p:nvSpPr>
          <p:spPr>
            <a:xfrm>
              <a:off x="19967881" y="2491619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77" name="Google Shape;177;p1"/>
            <p:cNvSpPr/>
            <p:nvPr/>
          </p:nvSpPr>
          <p:spPr>
            <a:xfrm>
              <a:off x="3994910" y="5660571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78" name="Google Shape;178;p1"/>
            <p:cNvSpPr/>
            <p:nvPr/>
          </p:nvSpPr>
          <p:spPr>
            <a:xfrm>
              <a:off x="3994910" y="8345714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79" name="Google Shape;179;p1"/>
            <p:cNvSpPr/>
            <p:nvPr/>
          </p:nvSpPr>
          <p:spPr>
            <a:xfrm>
              <a:off x="3994763" y="11335657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0" name="Google Shape;180;p1"/>
            <p:cNvSpPr/>
            <p:nvPr/>
          </p:nvSpPr>
          <p:spPr>
            <a:xfrm>
              <a:off x="7815649" y="5660571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2" y="0"/>
                  </a:lnTo>
                  <a:lnTo>
                    <a:pt x="348342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1" name="Google Shape;181;p1"/>
            <p:cNvSpPr/>
            <p:nvPr/>
          </p:nvSpPr>
          <p:spPr>
            <a:xfrm>
              <a:off x="7641477" y="8345714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2" name="Google Shape;182;p1"/>
            <p:cNvSpPr/>
            <p:nvPr/>
          </p:nvSpPr>
          <p:spPr>
            <a:xfrm>
              <a:off x="7467306" y="11321143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3" name="Google Shape;183;p1"/>
            <p:cNvSpPr/>
            <p:nvPr/>
          </p:nvSpPr>
          <p:spPr>
            <a:xfrm>
              <a:off x="12158901" y="5660571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4" name="Google Shape;184;p1"/>
            <p:cNvSpPr/>
            <p:nvPr/>
          </p:nvSpPr>
          <p:spPr>
            <a:xfrm>
              <a:off x="12333073" y="8345714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5" name="Google Shape;185;p1"/>
            <p:cNvSpPr/>
            <p:nvPr/>
          </p:nvSpPr>
          <p:spPr>
            <a:xfrm>
              <a:off x="12333073" y="11321143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6" name="Google Shape;186;p1"/>
            <p:cNvSpPr/>
            <p:nvPr/>
          </p:nvSpPr>
          <p:spPr>
            <a:xfrm>
              <a:off x="16322981" y="5660571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7" name="Google Shape;187;p1"/>
            <p:cNvSpPr/>
            <p:nvPr/>
          </p:nvSpPr>
          <p:spPr>
            <a:xfrm>
              <a:off x="16148810" y="8345714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8" name="Google Shape;188;p1"/>
            <p:cNvSpPr/>
            <p:nvPr/>
          </p:nvSpPr>
          <p:spPr>
            <a:xfrm>
              <a:off x="15979787" y="11359848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2"/>
                  </a:lnTo>
                  <a:lnTo>
                    <a:pt x="0" y="3483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9" name="Google Shape;189;p1"/>
            <p:cNvSpPr/>
            <p:nvPr/>
          </p:nvSpPr>
          <p:spPr>
            <a:xfrm>
              <a:off x="19967881" y="5505752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90" name="Google Shape;190;p1"/>
            <p:cNvSpPr/>
            <p:nvPr/>
          </p:nvSpPr>
          <p:spPr>
            <a:xfrm>
              <a:off x="19967881" y="8345714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91" name="Google Shape;191;p1"/>
            <p:cNvSpPr/>
            <p:nvPr/>
          </p:nvSpPr>
          <p:spPr>
            <a:xfrm>
              <a:off x="19973030" y="11361057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92" name="Google Shape;192;p1"/>
            <p:cNvSpPr/>
            <p:nvPr/>
          </p:nvSpPr>
          <p:spPr>
            <a:xfrm>
              <a:off x="22711081" y="0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93" name="Google Shape;193;p1"/>
            <p:cNvSpPr/>
            <p:nvPr/>
          </p:nvSpPr>
          <p:spPr>
            <a:xfrm>
              <a:off x="22536910" y="2491619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94" name="Google Shape;194;p1"/>
            <p:cNvSpPr/>
            <p:nvPr/>
          </p:nvSpPr>
          <p:spPr>
            <a:xfrm>
              <a:off x="22454131" y="5505752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95" name="Google Shape;195;p1"/>
            <p:cNvSpPr/>
            <p:nvPr/>
          </p:nvSpPr>
          <p:spPr>
            <a:xfrm>
              <a:off x="22536910" y="8345714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96" name="Google Shape;196;p1"/>
            <p:cNvSpPr/>
            <p:nvPr/>
          </p:nvSpPr>
          <p:spPr>
            <a:xfrm>
              <a:off x="22628303" y="11359848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2" y="0"/>
                  </a:lnTo>
                  <a:lnTo>
                    <a:pt x="348342" y="348342"/>
                  </a:lnTo>
                  <a:lnTo>
                    <a:pt x="0" y="3483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197" name="Google Shape;197;p1"/>
          <p:cNvSpPr/>
          <p:nvPr/>
        </p:nvSpPr>
        <p:spPr>
          <a:xfrm>
            <a:off x="13645073" y="1240630"/>
            <a:ext cx="7795982" cy="7805740"/>
          </a:xfrm>
          <a:custGeom>
            <a:avLst/>
            <a:gdLst/>
            <a:ahLst/>
            <a:cxnLst/>
            <a:rect l="l" t="t" r="r" b="b"/>
            <a:pathLst>
              <a:path w="7795982" h="7805740" extrusionOk="0">
                <a:moveTo>
                  <a:pt x="0" y="0"/>
                </a:moveTo>
                <a:lnTo>
                  <a:pt x="7795983" y="0"/>
                </a:lnTo>
                <a:lnTo>
                  <a:pt x="7795983" y="7805740"/>
                </a:lnTo>
                <a:lnTo>
                  <a:pt x="0" y="78057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55000"/>
            </a:blip>
            <a:stretch>
              <a:fillRect/>
            </a:stretch>
          </a:blipFill>
          <a:ln>
            <a:noFill/>
          </a:ln>
        </p:spPr>
      </p:sp>
      <p:sp>
        <p:nvSpPr>
          <p:cNvPr id="198" name="Google Shape;198;p1"/>
          <p:cNvSpPr/>
          <p:nvPr/>
        </p:nvSpPr>
        <p:spPr>
          <a:xfrm>
            <a:off x="12201536" y="2767965"/>
            <a:ext cx="6086455" cy="9135393"/>
          </a:xfrm>
          <a:custGeom>
            <a:avLst/>
            <a:gdLst/>
            <a:ahLst/>
            <a:cxnLst/>
            <a:rect l="l" t="t" r="r" b="b"/>
            <a:pathLst>
              <a:path w="6086455" h="9135393" extrusionOk="0">
                <a:moveTo>
                  <a:pt x="0" y="0"/>
                </a:moveTo>
                <a:lnTo>
                  <a:pt x="6086455" y="0"/>
                </a:lnTo>
                <a:lnTo>
                  <a:pt x="6086455" y="9135392"/>
                </a:lnTo>
                <a:lnTo>
                  <a:pt x="0" y="9135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9" name="Google Shape;199;p1"/>
          <p:cNvSpPr txBox="1"/>
          <p:nvPr/>
        </p:nvSpPr>
        <p:spPr>
          <a:xfrm>
            <a:off x="727900" y="8518669"/>
            <a:ext cx="7139400" cy="63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29" dirty="0">
                <a:solidFill>
                  <a:schemeClr val="lt1"/>
                </a:solidFill>
                <a:highlight>
                  <a:srgbClr val="FC74FD"/>
                </a:highlight>
                <a:latin typeface="Golos Text"/>
                <a:ea typeface="Golos Text"/>
                <a:cs typeface="Golos Text"/>
                <a:sym typeface="Golos Text"/>
              </a:rPr>
              <a:t>Музыченко Яна Борисовна</a:t>
            </a:r>
            <a:r>
              <a:rPr lang="en-US" sz="3629" dirty="0">
                <a:solidFill>
                  <a:schemeClr val="lt1"/>
                </a:solidFill>
                <a:highlight>
                  <a:srgbClr val="FC74FD"/>
                </a:highlight>
                <a:latin typeface="Golos Text"/>
                <a:ea typeface="Golos Text"/>
                <a:cs typeface="Golos Text"/>
                <a:sym typeface="Golos Text"/>
              </a:rPr>
              <a:t> </a:t>
            </a:r>
            <a:endParaRPr sz="1600" dirty="0">
              <a:solidFill>
                <a:schemeClr val="lt1"/>
              </a:solidFill>
              <a:highlight>
                <a:srgbClr val="FC74FD"/>
              </a:highlight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00" name="Google Shape;200;p1"/>
          <p:cNvSpPr txBox="1"/>
          <p:nvPr/>
        </p:nvSpPr>
        <p:spPr>
          <a:xfrm>
            <a:off x="689429" y="4128097"/>
            <a:ext cx="112965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>
                <a:solidFill>
                  <a:srgbClr val="FFFFFF"/>
                </a:solidFill>
                <a:latin typeface="Golos Text"/>
                <a:ea typeface="Golos Text"/>
                <a:cs typeface="Golos Text"/>
                <a:sym typeface="Golos Text"/>
              </a:rPr>
              <a:t>Динамика вращательного движения</a:t>
            </a:r>
            <a:endParaRPr sz="6000" b="1" dirty="0">
              <a:solidFill>
                <a:srgbClr val="FFFFFF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01" name="Google Shape;201;p1"/>
          <p:cNvSpPr/>
          <p:nvPr/>
        </p:nvSpPr>
        <p:spPr>
          <a:xfrm>
            <a:off x="16228176" y="752196"/>
            <a:ext cx="1858881" cy="739162"/>
          </a:xfrm>
          <a:custGeom>
            <a:avLst/>
            <a:gdLst/>
            <a:ahLst/>
            <a:cxnLst/>
            <a:rect l="l" t="t" r="r" b="b"/>
            <a:pathLst>
              <a:path w="1438206" h="521455" extrusionOk="0">
                <a:moveTo>
                  <a:pt x="0" y="0"/>
                </a:moveTo>
                <a:lnTo>
                  <a:pt x="1438206" y="0"/>
                </a:lnTo>
                <a:lnTo>
                  <a:pt x="1438206" y="521455"/>
                </a:lnTo>
                <a:lnTo>
                  <a:pt x="0" y="5214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2" name="Google Shape;202;p1"/>
          <p:cNvSpPr txBox="1"/>
          <p:nvPr/>
        </p:nvSpPr>
        <p:spPr>
          <a:xfrm>
            <a:off x="598000" y="752475"/>
            <a:ext cx="14425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99" dirty="0">
                <a:solidFill>
                  <a:srgbClr val="FC74FD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Физические основы компьютерных и сетевых технологий</a:t>
            </a:r>
            <a:endParaRPr sz="100" dirty="0">
              <a:solidFill>
                <a:srgbClr val="FC74FD"/>
              </a:solidFill>
              <a:latin typeface="Golos Text Medium"/>
              <a:ea typeface="Golos Text Medium"/>
              <a:cs typeface="Golos Text Medium"/>
              <a:sym typeface="Golos Text Medium"/>
            </a:endParaRPr>
          </a:p>
        </p:txBody>
      </p:sp>
      <p:sp>
        <p:nvSpPr>
          <p:cNvPr id="203" name="Google Shape;203;p1"/>
          <p:cNvSpPr txBox="1"/>
          <p:nvPr/>
        </p:nvSpPr>
        <p:spPr>
          <a:xfrm>
            <a:off x="727900" y="9449410"/>
            <a:ext cx="7139400" cy="63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29" dirty="0">
                <a:solidFill>
                  <a:schemeClr val="lt1"/>
                </a:solidFill>
                <a:highlight>
                  <a:srgbClr val="393BE4"/>
                </a:highlight>
                <a:latin typeface="Golos Text"/>
                <a:ea typeface="Golos Text"/>
                <a:cs typeface="Golos Text"/>
                <a:sym typeface="Golos Text"/>
              </a:rPr>
              <a:t>muzychenko@itmo.ru </a:t>
            </a:r>
            <a:endParaRPr sz="1600" dirty="0">
              <a:solidFill>
                <a:schemeClr val="lt1"/>
              </a:solidFill>
              <a:highlight>
                <a:srgbClr val="393BE4"/>
              </a:highlight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47" name="Google Shape;203;p1">
            <a:extLst>
              <a:ext uri="{FF2B5EF4-FFF2-40B4-BE49-F238E27FC236}">
                <a16:creationId xmlns:a16="http://schemas.microsoft.com/office/drawing/2014/main" id="{0781A2D1-7462-44B5-9113-2B35C9561395}"/>
              </a:ext>
            </a:extLst>
          </p:cNvPr>
          <p:cNvSpPr txBox="1"/>
          <p:nvPr/>
        </p:nvSpPr>
        <p:spPr>
          <a:xfrm>
            <a:off x="627344" y="3201673"/>
            <a:ext cx="7139400" cy="63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29" dirty="0">
                <a:solidFill>
                  <a:schemeClr val="lt1"/>
                </a:solidFill>
                <a:highlight>
                  <a:srgbClr val="393BE4"/>
                </a:highlight>
                <a:latin typeface="Golos Text"/>
                <a:ea typeface="Golos Text"/>
                <a:cs typeface="Golos Text"/>
                <a:sym typeface="Golos Text"/>
              </a:rPr>
              <a:t>Лекция 5-6    </a:t>
            </a:r>
            <a:r>
              <a:rPr lang="en-US" sz="3629" dirty="0">
                <a:solidFill>
                  <a:schemeClr val="lt1"/>
                </a:solidFill>
                <a:highlight>
                  <a:srgbClr val="393BE4"/>
                </a:highlight>
                <a:latin typeface="Golos Text"/>
                <a:ea typeface="Golos Text"/>
                <a:cs typeface="Golos Text"/>
                <a:sym typeface="Golos Text"/>
              </a:rPr>
              <a:t> </a:t>
            </a:r>
            <a:endParaRPr sz="1600" dirty="0">
              <a:solidFill>
                <a:schemeClr val="lt1"/>
              </a:solidFill>
              <a:highlight>
                <a:srgbClr val="393BE4"/>
              </a:highlight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6060BAB-54A6-4B0F-AAEE-B046A2C4F71F}"/>
              </a:ext>
            </a:extLst>
          </p:cNvPr>
          <p:cNvSpPr txBox="1"/>
          <p:nvPr/>
        </p:nvSpPr>
        <p:spPr>
          <a:xfrm>
            <a:off x="4395047" y="2150892"/>
            <a:ext cx="1232541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000" dirty="0">
                <a:cs typeface="Times New Roman" pitchFamily="18" charset="0"/>
              </a:rPr>
              <a:t>Позволяет находить момент инерции относительно оси, не проходящей через центр масс.</a:t>
            </a:r>
            <a:endParaRPr lang="en-US" sz="3000" dirty="0">
              <a:cs typeface="Times New Roman" pitchFamily="18" charset="0"/>
            </a:endParaRPr>
          </a:p>
          <a:p>
            <a:pPr algn="just">
              <a:defRPr/>
            </a:pPr>
            <a:endParaRPr lang="en-US" sz="3000" dirty="0">
              <a:cs typeface="Times New Roman" pitchFamily="18" charset="0"/>
            </a:endParaRPr>
          </a:p>
          <a:p>
            <a:pPr algn="just">
              <a:defRPr/>
            </a:pPr>
            <a:endParaRPr lang="en-US" sz="3000" dirty="0">
              <a:cs typeface="Times New Roman" pitchFamily="18" charset="0"/>
            </a:endParaRPr>
          </a:p>
          <a:p>
            <a:pPr algn="just">
              <a:defRPr/>
            </a:pPr>
            <a:endParaRPr lang="en-US" sz="3000" dirty="0">
              <a:cs typeface="Times New Roman" pitchFamily="18" charset="0"/>
            </a:endParaRPr>
          </a:p>
          <a:p>
            <a:pPr algn="just">
              <a:defRPr/>
            </a:pPr>
            <a:endParaRPr lang="en-US" sz="3000" dirty="0">
              <a:cs typeface="Times New Roman" pitchFamily="18" charset="0"/>
            </a:endParaRPr>
          </a:p>
          <a:p>
            <a:pPr marL="3402013" indent="-3402013" algn="just">
              <a:defRPr/>
            </a:pPr>
            <a:r>
              <a:rPr lang="en-US" sz="3000" dirty="0">
                <a:cs typeface="Times New Roman" pitchFamily="18" charset="0"/>
              </a:rPr>
              <a:t>                                              </a:t>
            </a:r>
            <a:endParaRPr lang="ru-RU" sz="3000" dirty="0">
              <a:cs typeface="Times New Roman" pitchFamily="18" charset="0"/>
            </a:endParaRPr>
          </a:p>
          <a:p>
            <a:pPr marL="3402013" indent="-3402013" algn="just">
              <a:defRPr/>
            </a:pPr>
            <a:endParaRPr lang="ru-RU" sz="3000" dirty="0">
              <a:cs typeface="Times New Roman" pitchFamily="18" charset="0"/>
            </a:endParaRPr>
          </a:p>
          <a:p>
            <a:pPr marL="3402013" indent="-3402013" algn="just">
              <a:defRPr/>
            </a:pPr>
            <a:endParaRPr lang="ru-RU" sz="3000" dirty="0">
              <a:cs typeface="Times New Roman" pitchFamily="18" charset="0"/>
            </a:endParaRPr>
          </a:p>
          <a:p>
            <a:pPr marL="3402013" indent="-3402013" algn="just">
              <a:defRPr/>
            </a:pPr>
            <a:endParaRPr lang="ru-RU" sz="3000" dirty="0">
              <a:cs typeface="Times New Roman" pitchFamily="18" charset="0"/>
            </a:endParaRPr>
          </a:p>
          <a:p>
            <a:pPr marL="3402013" indent="-3402013" algn="just">
              <a:defRPr/>
            </a:pPr>
            <a:endParaRPr lang="ru-RU" sz="3000" dirty="0">
              <a:cs typeface="Times New Roman" pitchFamily="18" charset="0"/>
            </a:endParaRPr>
          </a:p>
          <a:p>
            <a:pPr marL="3402013" indent="-3402013" algn="just">
              <a:defRPr/>
            </a:pPr>
            <a:r>
              <a:rPr lang="ru-RU" sz="3000" dirty="0">
                <a:cs typeface="Times New Roman" pitchFamily="18" charset="0"/>
              </a:rPr>
              <a:t>       </a:t>
            </a:r>
            <a:r>
              <a:rPr lang="en-US" sz="3000" dirty="0">
                <a:cs typeface="Times New Roman" pitchFamily="18" charset="0"/>
              </a:rPr>
              <a:t>- </a:t>
            </a:r>
            <a:r>
              <a:rPr lang="ru-RU" sz="3000" dirty="0">
                <a:cs typeface="Times New Roman" pitchFamily="18" charset="0"/>
              </a:rPr>
              <a:t>момент инерции относительно оси, проходящей через </a:t>
            </a:r>
            <a:r>
              <a:rPr lang="ru-RU" sz="3000" dirty="0" err="1">
                <a:cs typeface="Times New Roman" pitchFamily="18" charset="0"/>
              </a:rPr>
              <a:t>ц.м</a:t>
            </a:r>
            <a:r>
              <a:rPr lang="ru-RU" sz="3000" dirty="0">
                <a:cs typeface="Times New Roman" pitchFamily="18" charset="0"/>
              </a:rPr>
              <a:t>.</a:t>
            </a:r>
          </a:p>
          <a:p>
            <a:pPr marL="3402013" indent="-3402013" algn="just">
              <a:defRPr/>
            </a:pPr>
            <a:r>
              <a:rPr lang="en-US" sz="3000" i="1" dirty="0">
                <a:cs typeface="Times New Roman" pitchFamily="18" charset="0"/>
              </a:rPr>
              <a:t>d</a:t>
            </a:r>
            <a:r>
              <a:rPr lang="en-US" sz="3000" dirty="0">
                <a:cs typeface="Times New Roman" pitchFamily="18" charset="0"/>
              </a:rPr>
              <a:t> – </a:t>
            </a:r>
            <a:r>
              <a:rPr lang="ru-RU" sz="3000" dirty="0">
                <a:cs typeface="Times New Roman" pitchFamily="18" charset="0"/>
              </a:rPr>
              <a:t>расстояние между осями. </a:t>
            </a:r>
          </a:p>
        </p:txBody>
      </p:sp>
      <p:sp>
        <p:nvSpPr>
          <p:cNvPr id="20" name="Google Shape;339;p5">
            <a:extLst>
              <a:ext uri="{FF2B5EF4-FFF2-40B4-BE49-F238E27FC236}">
                <a16:creationId xmlns:a16="http://schemas.microsoft.com/office/drawing/2014/main" id="{F4754E0D-A389-45F8-957D-0E9775453CFB}"/>
              </a:ext>
            </a:extLst>
          </p:cNvPr>
          <p:cNvSpPr/>
          <p:nvPr/>
        </p:nvSpPr>
        <p:spPr>
          <a:xfrm>
            <a:off x="288758" y="300222"/>
            <a:ext cx="14928438" cy="1031250"/>
          </a:xfrm>
          <a:prstGeom prst="rect">
            <a:avLst/>
          </a:prstGeom>
          <a:solidFill>
            <a:srgbClr val="393B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43;p5">
            <a:extLst>
              <a:ext uri="{FF2B5EF4-FFF2-40B4-BE49-F238E27FC236}">
                <a16:creationId xmlns:a16="http://schemas.microsoft.com/office/drawing/2014/main" id="{E771DB77-0011-49E8-8CBB-944C0D93A832}"/>
              </a:ext>
            </a:extLst>
          </p:cNvPr>
          <p:cNvSpPr txBox="1"/>
          <p:nvPr/>
        </p:nvSpPr>
        <p:spPr>
          <a:xfrm>
            <a:off x="625078" y="509862"/>
            <a:ext cx="14592117" cy="60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25" b="1" dirty="0">
                <a:solidFill>
                  <a:srgbClr val="FFFFFF"/>
                </a:solidFill>
                <a:latin typeface="Golos Text"/>
                <a:ea typeface="Golos Text"/>
                <a:cs typeface="Golos Text"/>
                <a:sym typeface="Golos Text"/>
              </a:rPr>
              <a:t>Теорема Штейнера</a:t>
            </a:r>
            <a:endParaRPr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58FFF-25EF-4523-A3E6-2A5E16790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77697" y="624165"/>
            <a:ext cx="1885224" cy="542955"/>
          </a:xfrm>
          <a:prstGeom prst="rect">
            <a:avLst/>
          </a:prstGeom>
        </p:spPr>
      </p:pic>
      <p:pic>
        <p:nvPicPr>
          <p:cNvPr id="6" name="Рисунок 18" descr="img1672.jpg">
            <a:extLst>
              <a:ext uri="{FF2B5EF4-FFF2-40B4-BE49-F238E27FC236}">
                <a16:creationId xmlns:a16="http://schemas.microsoft.com/office/drawing/2014/main" id="{644442E5-48B1-45B8-8EA6-DFDC52F39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247" y="2150892"/>
            <a:ext cx="3677036" cy="2656020"/>
          </a:xfrm>
          <a:prstGeom prst="rect">
            <a:avLst/>
          </a:prstGeom>
        </p:spPr>
      </p:pic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9683C45E-C9DD-4120-94C2-B59D6E903B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208740"/>
              </p:ext>
            </p:extLst>
          </p:nvPr>
        </p:nvGraphicFramePr>
        <p:xfrm>
          <a:off x="8389259" y="4065660"/>
          <a:ext cx="2799580" cy="8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Формула" r:id="rId7" imgW="711000" imgH="228600" progId="Equation.3">
                  <p:embed/>
                </p:oleObj>
              </mc:Choice>
              <mc:Fallback>
                <p:oleObj name="Формула" r:id="rId7" imgW="711000" imgH="228600" progId="Equation.3">
                  <p:embed/>
                  <p:pic>
                    <p:nvPicPr>
                      <p:cNvPr id="1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9259" y="4065660"/>
                        <a:ext cx="2799580" cy="892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">
            <a:extLst>
              <a:ext uri="{FF2B5EF4-FFF2-40B4-BE49-F238E27FC236}">
                <a16:creationId xmlns:a16="http://schemas.microsoft.com/office/drawing/2014/main" id="{0943D508-7B3D-439A-927E-22C6EC4BEA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461186"/>
              </p:ext>
            </p:extLst>
          </p:nvPr>
        </p:nvGraphicFramePr>
        <p:xfrm>
          <a:off x="4426714" y="7219098"/>
          <a:ext cx="479116" cy="593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Формула" r:id="rId9" imgW="152280" imgH="190440" progId="Equation.3">
                  <p:embed/>
                </p:oleObj>
              </mc:Choice>
              <mc:Fallback>
                <p:oleObj name="Формула" r:id="rId9" imgW="152280" imgH="190440" progId="Equation.3">
                  <p:embed/>
                  <p:pic>
                    <p:nvPicPr>
                      <p:cNvPr id="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714" y="7219098"/>
                        <a:ext cx="479116" cy="5936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3822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58302" t="31297" r="32290" b="29328"/>
          <a:stretch/>
        </p:blipFill>
        <p:spPr>
          <a:xfrm>
            <a:off x="1113558" y="1585458"/>
            <a:ext cx="3024336" cy="7116084"/>
          </a:xfrm>
          <a:prstGeom prst="rect">
            <a:avLst/>
          </a:prstGeom>
        </p:spPr>
      </p:pic>
      <p:graphicFrame>
        <p:nvGraphicFramePr>
          <p:cNvPr id="18" name="Object 24"/>
          <p:cNvGraphicFramePr>
            <a:graphicFrameLocks noChangeAspect="1"/>
          </p:cNvGraphicFramePr>
          <p:nvPr/>
        </p:nvGraphicFramePr>
        <p:xfrm>
          <a:off x="6262254" y="1579105"/>
          <a:ext cx="3346884" cy="843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Уравнение" r:id="rId5" imgW="914400" imgH="228600" progId="Equation.3">
                  <p:embed/>
                </p:oleObj>
              </mc:Choice>
              <mc:Fallback>
                <p:oleObj name="Уравнение" r:id="rId5" imgW="914400" imgH="228600" progId="Equation.3">
                  <p:embed/>
                  <p:pic>
                    <p:nvPicPr>
                      <p:cNvPr id="1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254" y="1579105"/>
                        <a:ext cx="3346884" cy="843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5"/>
          <p:cNvSpPr/>
          <p:nvPr/>
        </p:nvSpPr>
        <p:spPr>
          <a:xfrm>
            <a:off x="6199012" y="5522044"/>
            <a:ext cx="4121328" cy="16640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/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156892"/>
              </p:ext>
            </p:extLst>
          </p:nvPr>
        </p:nvGraphicFramePr>
        <p:xfrm>
          <a:off x="6262254" y="5580970"/>
          <a:ext cx="384572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Уравнение" r:id="rId7" imgW="990360" imgH="393480" progId="Equation.3">
                  <p:embed/>
                </p:oleObj>
              </mc:Choice>
              <mc:Fallback>
                <p:oleObj name="Уравнение" r:id="rId7" imgW="990360" imgH="393480" progId="Equation.3">
                  <p:embed/>
                  <p:pic>
                    <p:nvPicPr>
                      <p:cNvPr id="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254" y="5580970"/>
                        <a:ext cx="384572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8767"/>
              </p:ext>
            </p:extLst>
          </p:nvPr>
        </p:nvGraphicFramePr>
        <p:xfrm>
          <a:off x="6199013" y="2948825"/>
          <a:ext cx="2791292" cy="102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Формула" r:id="rId9" imgW="749300" imgH="279400" progId="Equation.3">
                  <p:embed/>
                </p:oleObj>
              </mc:Choice>
              <mc:Fallback>
                <p:oleObj name="Формула" r:id="rId9" imgW="749300" imgH="279400" progId="Equation.3">
                  <p:embed/>
                  <p:pic>
                    <p:nvPicPr>
                      <p:cNvPr id="2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013" y="2948825"/>
                        <a:ext cx="2791292" cy="1024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500731"/>
              </p:ext>
            </p:extLst>
          </p:nvPr>
        </p:nvGraphicFramePr>
        <p:xfrm>
          <a:off x="6222825" y="4223079"/>
          <a:ext cx="204311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Уравнение" r:id="rId11" imgW="558720" imgH="215640" progId="Equation.3">
                  <p:embed/>
                </p:oleObj>
              </mc:Choice>
              <mc:Fallback>
                <p:oleObj name="Уравнение" r:id="rId11" imgW="558720" imgH="215640" progId="Equation.3">
                  <p:embed/>
                  <p:pic>
                    <p:nvPicPr>
                      <p:cNvPr id="3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2825" y="4223079"/>
                        <a:ext cx="2043113" cy="7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Google Shape;339;p5">
            <a:extLst>
              <a:ext uri="{FF2B5EF4-FFF2-40B4-BE49-F238E27FC236}">
                <a16:creationId xmlns:a16="http://schemas.microsoft.com/office/drawing/2014/main" id="{EABE4439-5579-43CE-AB8C-2A0862A9AB06}"/>
              </a:ext>
            </a:extLst>
          </p:cNvPr>
          <p:cNvSpPr/>
          <p:nvPr/>
        </p:nvSpPr>
        <p:spPr>
          <a:xfrm>
            <a:off x="288758" y="300222"/>
            <a:ext cx="14928438" cy="1031250"/>
          </a:xfrm>
          <a:prstGeom prst="rect">
            <a:avLst/>
          </a:prstGeom>
          <a:solidFill>
            <a:srgbClr val="393B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43;p5">
            <a:extLst>
              <a:ext uri="{FF2B5EF4-FFF2-40B4-BE49-F238E27FC236}">
                <a16:creationId xmlns:a16="http://schemas.microsoft.com/office/drawing/2014/main" id="{D477D0F9-E618-4890-9B7D-8803F1E75543}"/>
              </a:ext>
            </a:extLst>
          </p:cNvPr>
          <p:cNvSpPr txBox="1"/>
          <p:nvPr/>
        </p:nvSpPr>
        <p:spPr>
          <a:xfrm>
            <a:off x="625078" y="509862"/>
            <a:ext cx="14592117" cy="60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25" b="1" dirty="0">
                <a:solidFill>
                  <a:srgbClr val="FFFFFF"/>
                </a:solidFill>
                <a:latin typeface="Golos Text"/>
                <a:ea typeface="Golos Text"/>
                <a:cs typeface="Golos Text"/>
                <a:sym typeface="Golos Text"/>
              </a:rPr>
              <a:t>Момент импульса и момент инерции</a:t>
            </a:r>
            <a:endParaRPr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B643CE-43A0-44EA-8B8D-3C56901399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777697" y="624165"/>
            <a:ext cx="1885224" cy="5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7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01371" y="2656819"/>
            <a:ext cx="13494501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000" b="1" dirty="0">
                <a:solidFill>
                  <a:srgbClr val="C00000"/>
                </a:solidFill>
                <a:cs typeface="Times New Roman" pitchFamily="18" charset="0"/>
              </a:rPr>
              <a:t>Момент импульса замкнутой системы частиц остается постоянным</a:t>
            </a:r>
          </a:p>
          <a:p>
            <a:pPr algn="just">
              <a:defRPr/>
            </a:pPr>
            <a:endParaRPr lang="ru-RU" sz="30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just">
              <a:defRPr/>
            </a:pP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>
              <a:defRPr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>
              <a:defRPr/>
            </a:pP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>
              <a:defRPr/>
            </a:pP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>
              <a:defRPr/>
            </a:pPr>
            <a:r>
              <a:rPr lang="ru-RU" sz="3000" dirty="0">
                <a:cs typeface="Times New Roman" pitchFamily="18" charset="0"/>
              </a:rPr>
              <a:t>Закон сохранения момента импульса выполняется в замкнутых инерциальных системах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3000" b="1" dirty="0">
                <a:cs typeface="Times New Roman" pitchFamily="18" charset="0"/>
              </a:rPr>
              <a:t>В неинерциальных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000" dirty="0">
                <a:cs typeface="Times New Roman" pitchFamily="18" charset="0"/>
              </a:rPr>
              <a:t>системах отсчета момент импульса может оставаться постоянным при условии равенства нулю суммарного момента сил инерции.  </a:t>
            </a:r>
          </a:p>
        </p:txBody>
      </p:sp>
      <p:graphicFrame>
        <p:nvGraphicFramePr>
          <p:cNvPr id="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434627"/>
              </p:ext>
            </p:extLst>
          </p:nvPr>
        </p:nvGraphicFramePr>
        <p:xfrm>
          <a:off x="4921452" y="3556704"/>
          <a:ext cx="2500131" cy="858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4" imgW="634449" imgH="215713" progId="Equation.3">
                  <p:embed/>
                </p:oleObj>
              </mc:Choice>
              <mc:Fallback>
                <p:oleObj name="Equation" r:id="rId4" imgW="634449" imgH="215713" progId="Equation.3">
                  <p:embed/>
                  <p:pic>
                    <p:nvPicPr>
                      <p:cNvPr id="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452" y="3556704"/>
                        <a:ext cx="2500131" cy="8582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572092"/>
              </p:ext>
            </p:extLst>
          </p:nvPr>
        </p:nvGraphicFramePr>
        <p:xfrm>
          <a:off x="9144000" y="3767319"/>
          <a:ext cx="2647512" cy="686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6" imgW="685800" imgH="177480" progId="Equation.3">
                  <p:embed/>
                </p:oleObj>
              </mc:Choice>
              <mc:Fallback>
                <p:oleObj name="Equation" r:id="rId6" imgW="685800" imgH="177480" progId="Equation.3">
                  <p:embed/>
                  <p:pic>
                    <p:nvPicPr>
                      <p:cNvPr id="13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0" y="3767319"/>
                        <a:ext cx="2647512" cy="686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Google Shape;339;p5">
            <a:extLst>
              <a:ext uri="{FF2B5EF4-FFF2-40B4-BE49-F238E27FC236}">
                <a16:creationId xmlns:a16="http://schemas.microsoft.com/office/drawing/2014/main" id="{C6205EF2-68D0-4EFE-853B-6639A88AA5F7}"/>
              </a:ext>
            </a:extLst>
          </p:cNvPr>
          <p:cNvSpPr/>
          <p:nvPr/>
        </p:nvSpPr>
        <p:spPr>
          <a:xfrm>
            <a:off x="288758" y="300222"/>
            <a:ext cx="14928438" cy="1031250"/>
          </a:xfrm>
          <a:prstGeom prst="rect">
            <a:avLst/>
          </a:prstGeom>
          <a:solidFill>
            <a:srgbClr val="393B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43;p5">
            <a:extLst>
              <a:ext uri="{FF2B5EF4-FFF2-40B4-BE49-F238E27FC236}">
                <a16:creationId xmlns:a16="http://schemas.microsoft.com/office/drawing/2014/main" id="{5F844CF8-AC23-4AE4-B7A6-EA04D61703B9}"/>
              </a:ext>
            </a:extLst>
          </p:cNvPr>
          <p:cNvSpPr txBox="1"/>
          <p:nvPr/>
        </p:nvSpPr>
        <p:spPr>
          <a:xfrm>
            <a:off x="625078" y="509862"/>
            <a:ext cx="14592117" cy="60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25" b="1" dirty="0">
                <a:solidFill>
                  <a:srgbClr val="FFFFFF"/>
                </a:solidFill>
                <a:latin typeface="Golos Text"/>
                <a:ea typeface="Golos Text"/>
                <a:cs typeface="Golos Text"/>
                <a:sym typeface="Golos Text"/>
              </a:rPr>
              <a:t>Закон сохранения момента импульса</a:t>
            </a:r>
            <a:endParaRPr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CE058E0-3D0E-4AE9-844E-A14FF24083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777697" y="624165"/>
            <a:ext cx="1885224" cy="5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47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8" y="1997785"/>
            <a:ext cx="5357813" cy="2857500"/>
          </a:xfrm>
          <a:prstGeom prst="rect">
            <a:avLst/>
          </a:prstGeom>
        </p:spPr>
      </p:pic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7211"/>
              </p:ext>
            </p:extLst>
          </p:nvPr>
        </p:nvGraphicFramePr>
        <p:xfrm>
          <a:off x="8510537" y="1918213"/>
          <a:ext cx="2134065" cy="552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5" imgW="685800" imgH="177480" progId="Equation.3">
                  <p:embed/>
                </p:oleObj>
              </mc:Choice>
              <mc:Fallback>
                <p:oleObj name="Equation" r:id="rId5" imgW="685800" imgH="177480" progId="Equation.3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0537" y="1918213"/>
                        <a:ext cx="2134065" cy="552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073049"/>
              </p:ext>
            </p:extLst>
          </p:nvPr>
        </p:nvGraphicFramePr>
        <p:xfrm>
          <a:off x="7213166" y="2840016"/>
          <a:ext cx="4505055" cy="668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7" imgW="1447560" imgH="215640" progId="Equation.3">
                  <p:embed/>
                </p:oleObj>
              </mc:Choice>
              <mc:Fallback>
                <p:oleObj name="Equation" r:id="rId7" imgW="1447560" imgH="215640" progId="Equation.3">
                  <p:embed/>
                  <p:pic>
                    <p:nvPicPr>
                      <p:cNvPr id="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166" y="2840016"/>
                        <a:ext cx="4505055" cy="668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596060"/>
              </p:ext>
            </p:extLst>
          </p:nvPr>
        </p:nvGraphicFramePr>
        <p:xfrm>
          <a:off x="8662879" y="3586911"/>
          <a:ext cx="2174133" cy="133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9" imgW="698400" imgH="431640" progId="Equation.3">
                  <p:embed/>
                </p:oleObj>
              </mc:Choice>
              <mc:Fallback>
                <p:oleObj name="Equation" r:id="rId9" imgW="698400" imgH="431640" progId="Equation.3">
                  <p:embed/>
                  <p:pic>
                    <p:nvPicPr>
                      <p:cNvPr id="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2879" y="3586911"/>
                        <a:ext cx="2174133" cy="1337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81" y="6160471"/>
            <a:ext cx="5499948" cy="3341982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" t="6614" r="50467" b="3587"/>
          <a:stretch/>
        </p:blipFill>
        <p:spPr>
          <a:xfrm>
            <a:off x="9954962" y="5495084"/>
            <a:ext cx="4786649" cy="4007369"/>
          </a:xfrm>
          <a:prstGeom prst="rect">
            <a:avLst/>
          </a:prstGeom>
        </p:spPr>
      </p:pic>
      <p:sp>
        <p:nvSpPr>
          <p:cNvPr id="11" name="Google Shape;339;p5">
            <a:extLst>
              <a:ext uri="{FF2B5EF4-FFF2-40B4-BE49-F238E27FC236}">
                <a16:creationId xmlns:a16="http://schemas.microsoft.com/office/drawing/2014/main" id="{0919B8C5-0F78-4337-983D-409308156606}"/>
              </a:ext>
            </a:extLst>
          </p:cNvPr>
          <p:cNvSpPr/>
          <p:nvPr/>
        </p:nvSpPr>
        <p:spPr>
          <a:xfrm>
            <a:off x="288758" y="300222"/>
            <a:ext cx="14928438" cy="1031250"/>
          </a:xfrm>
          <a:prstGeom prst="rect">
            <a:avLst/>
          </a:prstGeom>
          <a:solidFill>
            <a:srgbClr val="393B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43;p5">
            <a:extLst>
              <a:ext uri="{FF2B5EF4-FFF2-40B4-BE49-F238E27FC236}">
                <a16:creationId xmlns:a16="http://schemas.microsoft.com/office/drawing/2014/main" id="{796893CB-C18D-4528-AF2B-C57D1B84DFEE}"/>
              </a:ext>
            </a:extLst>
          </p:cNvPr>
          <p:cNvSpPr txBox="1"/>
          <p:nvPr/>
        </p:nvSpPr>
        <p:spPr>
          <a:xfrm>
            <a:off x="625078" y="509862"/>
            <a:ext cx="14592117" cy="60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25" b="1" dirty="0">
                <a:solidFill>
                  <a:srgbClr val="FFFFFF"/>
                </a:solidFill>
                <a:latin typeface="Golos Text"/>
                <a:ea typeface="Golos Text"/>
                <a:cs typeface="Golos Text"/>
                <a:sym typeface="Golos Text"/>
              </a:rPr>
              <a:t>Момент импульса и момент инерции</a:t>
            </a:r>
            <a:endParaRPr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A5C17BC-C4AD-4560-8C5B-D7D55BC055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777697" y="624165"/>
            <a:ext cx="1885224" cy="5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3">
            <a:extLst>
              <a:ext uri="{FF2B5EF4-FFF2-40B4-BE49-F238E27FC236}">
                <a16:creationId xmlns:a16="http://schemas.microsoft.com/office/drawing/2014/main" id="{2BCF4BE3-2EDD-49D7-96B4-358CA8A7C1E6}"/>
              </a:ext>
            </a:extLst>
          </p:cNvPr>
          <p:cNvSpPr txBox="1"/>
          <p:nvPr/>
        </p:nvSpPr>
        <p:spPr bwMode="auto">
          <a:xfrm>
            <a:off x="634455" y="1903709"/>
            <a:ext cx="15982402" cy="87875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endParaRPr lang="ru-RU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2">
                <a:extLst>
                  <a:ext uri="{FF2B5EF4-FFF2-40B4-BE49-F238E27FC236}">
                    <a16:creationId xmlns:a16="http://schemas.microsoft.com/office/drawing/2014/main" id="{C3A6BD4D-ABF8-4C71-B979-2FC8E8F19E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1634474"/>
                  </p:ext>
                </p:extLst>
              </p:nvPr>
            </p:nvGraphicFramePr>
            <p:xfrm>
              <a:off x="869931" y="1903709"/>
              <a:ext cx="12192000" cy="77049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96000">
                      <a:extLst>
                        <a:ext uri="{9D8B030D-6E8A-4147-A177-3AD203B41FA5}">
                          <a16:colId xmlns:a16="http://schemas.microsoft.com/office/drawing/2014/main" val="3204749455"/>
                        </a:ext>
                      </a:extLst>
                    </a:gridCol>
                    <a:gridCol w="6096000">
                      <a:extLst>
                        <a:ext uri="{9D8B030D-6E8A-4147-A177-3AD203B41FA5}">
                          <a16:colId xmlns:a16="http://schemas.microsoft.com/office/drawing/2014/main" val="237957695"/>
                        </a:ext>
                      </a:extLst>
                    </a:gridCol>
                  </a:tblGrid>
                  <a:tr h="741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/>
                            <a:t>Поступательное движение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/>
                            <a:t>Вращательное движение</a:t>
                          </a:r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3342790639"/>
                      </a:ext>
                    </a:extLst>
                  </a:tr>
                  <a:tr h="10246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ru-RU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</m:acc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ru-RU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538458736"/>
                      </a:ext>
                    </a:extLst>
                  </a:tr>
                  <a:tr h="102463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ru-RU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ru-RU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ru-RU" sz="2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𝜐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ru-RU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3070747909"/>
                      </a:ext>
                    </a:extLst>
                  </a:tr>
                  <a:tr h="7416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ru-RU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ru-RU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acc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652642529"/>
                      </a:ext>
                    </a:extLst>
                  </a:tr>
                  <a:tr h="1092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ru-RU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ru-RU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acc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1640151780"/>
                      </a:ext>
                    </a:extLst>
                  </a:tr>
                  <a:tr h="7416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ru-RU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ru-RU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acc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3678519174"/>
                      </a:ext>
                    </a:extLst>
                  </a:tr>
                  <a:tr h="10361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ru-RU" sz="2800" b="0" i="1" smtClean="0">
                                        <a:latin typeface="Cambria Math" panose="02040503050406030204" pitchFamily="18" charset="0"/>
                                      </a:rPr>
                                      <m:t>кин</m:t>
                                    </m:r>
                                  </m:sub>
                                </m:sSub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𝜐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ru-RU" sz="2800" b="0" i="1" smtClean="0">
                                        <a:latin typeface="Cambria Math" panose="02040503050406030204" pitchFamily="18" charset="0"/>
                                      </a:rPr>
                                      <m:t>кин</m:t>
                                    </m:r>
                                  </m:sub>
                                </m:sSub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2598753758"/>
                      </a:ext>
                    </a:extLst>
                  </a:tr>
                  <a:tr h="13021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ru-RU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</m:acc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</m:nary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ru-RU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</m:acc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acc>
                                  </m:e>
                                </m:nary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265429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2">
                <a:extLst>
                  <a:ext uri="{FF2B5EF4-FFF2-40B4-BE49-F238E27FC236}">
                    <a16:creationId xmlns:a16="http://schemas.microsoft.com/office/drawing/2014/main" id="{C3A6BD4D-ABF8-4C71-B979-2FC8E8F19E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1634474"/>
                  </p:ext>
                </p:extLst>
              </p:nvPr>
            </p:nvGraphicFramePr>
            <p:xfrm>
              <a:off x="869931" y="1903709"/>
              <a:ext cx="12192000" cy="77049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96000">
                      <a:extLst>
                        <a:ext uri="{9D8B030D-6E8A-4147-A177-3AD203B41FA5}">
                          <a16:colId xmlns:a16="http://schemas.microsoft.com/office/drawing/2014/main" val="3204749455"/>
                        </a:ext>
                      </a:extLst>
                    </a:gridCol>
                    <a:gridCol w="6096000">
                      <a:extLst>
                        <a:ext uri="{9D8B030D-6E8A-4147-A177-3AD203B41FA5}">
                          <a16:colId xmlns:a16="http://schemas.microsoft.com/office/drawing/2014/main" val="237957695"/>
                        </a:ext>
                      </a:extLst>
                    </a:gridCol>
                  </a:tblGrid>
                  <a:tr h="741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/>
                            <a:t>Поступательное движение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/>
                            <a:t>Вращательное движение</a:t>
                          </a:r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3342790639"/>
                      </a:ext>
                    </a:extLst>
                  </a:tr>
                  <a:tr h="102463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82880" marR="182880" marT="91440" marB="91440">
                        <a:blipFill>
                          <a:blip r:embed="rId3"/>
                          <a:stretch>
                            <a:fillRect l="-100" t="-74405" r="-100300" b="-581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82880" marR="182880" marT="91440" marB="91440">
                        <a:blipFill>
                          <a:blip r:embed="rId3"/>
                          <a:stretch>
                            <a:fillRect l="-100200" t="-74405" r="-400" b="-581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458736"/>
                      </a:ext>
                    </a:extLst>
                  </a:tr>
                  <a:tr h="102463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82880" marR="182880" marT="91440" marB="91440">
                        <a:blipFill>
                          <a:blip r:embed="rId3"/>
                          <a:stretch>
                            <a:fillRect l="-100" t="-174405" r="-100300" b="-481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82880" marR="182880" marT="91440" marB="91440">
                        <a:blipFill>
                          <a:blip r:embed="rId3"/>
                          <a:stretch>
                            <a:fillRect l="-100200" t="-174405" r="-400" b="-481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0747909"/>
                      </a:ext>
                    </a:extLst>
                  </a:tr>
                  <a:tr h="7416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82880" marR="182880" marT="91440" marB="91440">
                        <a:blipFill>
                          <a:blip r:embed="rId3"/>
                          <a:stretch>
                            <a:fillRect l="-100" t="-377869" r="-100300" b="-56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82880" marR="182880" marT="91440" marB="91440">
                        <a:blipFill>
                          <a:blip r:embed="rId3"/>
                          <a:stretch>
                            <a:fillRect l="-100200" t="-377869" r="-400" b="-56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2642529"/>
                      </a:ext>
                    </a:extLst>
                  </a:tr>
                  <a:tr h="1092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82880" marR="182880" marT="91440" marB="91440">
                        <a:blipFill>
                          <a:blip r:embed="rId3"/>
                          <a:stretch>
                            <a:fillRect l="-100" t="-325698" r="-100300" b="-2837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82880" marR="182880" marT="91440" marB="91440">
                        <a:blipFill>
                          <a:blip r:embed="rId3"/>
                          <a:stretch>
                            <a:fillRect l="-100200" t="-325698" r="-400" b="-2837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0151780"/>
                      </a:ext>
                    </a:extLst>
                  </a:tr>
                  <a:tr h="7416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82880" marR="182880" marT="91440" marB="91440">
                        <a:blipFill>
                          <a:blip r:embed="rId3"/>
                          <a:stretch>
                            <a:fillRect l="-100" t="-624590" r="-100300" b="-3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82880" marR="182880" marT="91440" marB="91440">
                        <a:blipFill>
                          <a:blip r:embed="rId3"/>
                          <a:stretch>
                            <a:fillRect l="-100200" t="-624590" r="-400" b="-3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8519174"/>
                      </a:ext>
                    </a:extLst>
                  </a:tr>
                  <a:tr h="10363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82880" marR="182880" marT="91440" marB="91440">
                        <a:blipFill>
                          <a:blip r:embed="rId3"/>
                          <a:stretch>
                            <a:fillRect l="-100" t="-520000" r="-100300" b="-1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82880" marR="182880" marT="91440" marB="91440">
                        <a:blipFill>
                          <a:blip r:embed="rId3"/>
                          <a:stretch>
                            <a:fillRect l="-100200" t="-520000" r="-400" b="-12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8753758"/>
                      </a:ext>
                    </a:extLst>
                  </a:tr>
                  <a:tr h="130213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82880" marR="182880" marT="91440" marB="91440">
                        <a:blipFill>
                          <a:blip r:embed="rId3"/>
                          <a:stretch>
                            <a:fillRect l="-100" t="-492523" r="-100300" b="-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82880" marR="182880" marT="91440" marB="91440">
                        <a:blipFill>
                          <a:blip r:embed="rId3"/>
                          <a:stretch>
                            <a:fillRect l="-100200" t="-492523" r="-400" b="-9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4293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Google Shape;339;p5">
            <a:extLst>
              <a:ext uri="{FF2B5EF4-FFF2-40B4-BE49-F238E27FC236}">
                <a16:creationId xmlns:a16="http://schemas.microsoft.com/office/drawing/2014/main" id="{6BFC9B2C-CE57-499D-BCE9-CB0683C0B993}"/>
              </a:ext>
            </a:extLst>
          </p:cNvPr>
          <p:cNvSpPr/>
          <p:nvPr/>
        </p:nvSpPr>
        <p:spPr>
          <a:xfrm>
            <a:off x="288758" y="300222"/>
            <a:ext cx="14928438" cy="1031250"/>
          </a:xfrm>
          <a:prstGeom prst="rect">
            <a:avLst/>
          </a:prstGeom>
          <a:solidFill>
            <a:srgbClr val="393B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43;p5">
            <a:extLst>
              <a:ext uri="{FF2B5EF4-FFF2-40B4-BE49-F238E27FC236}">
                <a16:creationId xmlns:a16="http://schemas.microsoft.com/office/drawing/2014/main" id="{10A9CBA3-3054-4997-B9FE-6E417C8625AB}"/>
              </a:ext>
            </a:extLst>
          </p:cNvPr>
          <p:cNvSpPr txBox="1"/>
          <p:nvPr/>
        </p:nvSpPr>
        <p:spPr>
          <a:xfrm>
            <a:off x="625078" y="509862"/>
            <a:ext cx="14592117" cy="57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>
                <a:solidFill>
                  <a:srgbClr val="FFFFFF"/>
                </a:solidFill>
                <a:latin typeface="Golos Text"/>
                <a:ea typeface="Golos Text"/>
                <a:cs typeface="Golos Text"/>
                <a:sym typeface="Golos Text"/>
              </a:rPr>
              <a:t>Аналогии между поступательным и вращательным движением</a:t>
            </a:r>
            <a:endParaRPr sz="350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B3C9EA-ED5A-4698-8AD1-57F52E8D1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77697" y="624165"/>
            <a:ext cx="1885224" cy="5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93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379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9"/>
          <p:cNvSpPr/>
          <p:nvPr/>
        </p:nvSpPr>
        <p:spPr>
          <a:xfrm>
            <a:off x="-160975" y="-456403"/>
            <a:ext cx="18609951" cy="11199807"/>
          </a:xfrm>
          <a:custGeom>
            <a:avLst/>
            <a:gdLst/>
            <a:ahLst/>
            <a:cxnLst/>
            <a:rect l="l" t="t" r="r" b="b"/>
            <a:pathLst>
              <a:path w="18609951" h="11199807" extrusionOk="0">
                <a:moveTo>
                  <a:pt x="0" y="0"/>
                </a:moveTo>
                <a:lnTo>
                  <a:pt x="18609950" y="0"/>
                </a:lnTo>
                <a:lnTo>
                  <a:pt x="18609950" y="11199806"/>
                </a:lnTo>
                <a:lnTo>
                  <a:pt x="0" y="11199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485" name="Google Shape;485;p9"/>
          <p:cNvGrpSpPr/>
          <p:nvPr/>
        </p:nvGrpSpPr>
        <p:grpSpPr>
          <a:xfrm>
            <a:off x="496716" y="1028700"/>
            <a:ext cx="17294568" cy="8782050"/>
            <a:chOff x="0" y="0"/>
            <a:chExt cx="23059424" cy="11709400"/>
          </a:xfrm>
        </p:grpSpPr>
        <p:sp>
          <p:nvSpPr>
            <p:cNvPr id="486" name="Google Shape;486;p9"/>
            <p:cNvSpPr/>
            <p:nvPr/>
          </p:nvSpPr>
          <p:spPr>
            <a:xfrm>
              <a:off x="0" y="0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487" name="Google Shape;487;p9"/>
            <p:cNvSpPr/>
            <p:nvPr/>
          </p:nvSpPr>
          <p:spPr>
            <a:xfrm>
              <a:off x="3994910" y="0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488" name="Google Shape;488;p9"/>
            <p:cNvSpPr/>
            <p:nvPr/>
          </p:nvSpPr>
          <p:spPr>
            <a:xfrm>
              <a:off x="7988153" y="0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489" name="Google Shape;489;p9"/>
            <p:cNvSpPr/>
            <p:nvPr/>
          </p:nvSpPr>
          <p:spPr>
            <a:xfrm>
              <a:off x="11981396" y="0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490" name="Google Shape;490;p9"/>
            <p:cNvSpPr/>
            <p:nvPr/>
          </p:nvSpPr>
          <p:spPr>
            <a:xfrm>
              <a:off x="15974639" y="0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2" y="0"/>
                  </a:lnTo>
                  <a:lnTo>
                    <a:pt x="348342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491" name="Google Shape;491;p9"/>
            <p:cNvSpPr/>
            <p:nvPr/>
          </p:nvSpPr>
          <p:spPr>
            <a:xfrm>
              <a:off x="19967881" y="0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492" name="Google Shape;492;p9"/>
            <p:cNvSpPr/>
            <p:nvPr/>
          </p:nvSpPr>
          <p:spPr>
            <a:xfrm>
              <a:off x="0" y="2839962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493" name="Google Shape;493;p9"/>
            <p:cNvSpPr/>
            <p:nvPr/>
          </p:nvSpPr>
          <p:spPr>
            <a:xfrm>
              <a:off x="0" y="5679924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494" name="Google Shape;494;p9"/>
            <p:cNvSpPr/>
            <p:nvPr/>
          </p:nvSpPr>
          <p:spPr>
            <a:xfrm>
              <a:off x="0" y="8519886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495" name="Google Shape;495;p9"/>
            <p:cNvSpPr/>
            <p:nvPr/>
          </p:nvSpPr>
          <p:spPr>
            <a:xfrm>
              <a:off x="0" y="11359848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2"/>
                  </a:lnTo>
                  <a:lnTo>
                    <a:pt x="0" y="3483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496" name="Google Shape;496;p9"/>
            <p:cNvSpPr/>
            <p:nvPr/>
          </p:nvSpPr>
          <p:spPr>
            <a:xfrm>
              <a:off x="3994910" y="2665790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497" name="Google Shape;497;p9"/>
            <p:cNvSpPr/>
            <p:nvPr/>
          </p:nvSpPr>
          <p:spPr>
            <a:xfrm>
              <a:off x="7988153" y="2665790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498" name="Google Shape;498;p9"/>
            <p:cNvSpPr/>
            <p:nvPr/>
          </p:nvSpPr>
          <p:spPr>
            <a:xfrm>
              <a:off x="11984730" y="2665790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499" name="Google Shape;499;p9"/>
            <p:cNvSpPr/>
            <p:nvPr/>
          </p:nvSpPr>
          <p:spPr>
            <a:xfrm>
              <a:off x="15974639" y="2491619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2" y="0"/>
                  </a:lnTo>
                  <a:lnTo>
                    <a:pt x="348342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00" name="Google Shape;500;p9"/>
            <p:cNvSpPr/>
            <p:nvPr/>
          </p:nvSpPr>
          <p:spPr>
            <a:xfrm>
              <a:off x="19967881" y="2491619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01" name="Google Shape;501;p9"/>
            <p:cNvSpPr/>
            <p:nvPr/>
          </p:nvSpPr>
          <p:spPr>
            <a:xfrm>
              <a:off x="3994910" y="5660571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02" name="Google Shape;502;p9"/>
            <p:cNvSpPr/>
            <p:nvPr/>
          </p:nvSpPr>
          <p:spPr>
            <a:xfrm>
              <a:off x="3994910" y="8345714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03" name="Google Shape;503;p9"/>
            <p:cNvSpPr/>
            <p:nvPr/>
          </p:nvSpPr>
          <p:spPr>
            <a:xfrm>
              <a:off x="3994763" y="11335657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04" name="Google Shape;504;p9"/>
            <p:cNvSpPr/>
            <p:nvPr/>
          </p:nvSpPr>
          <p:spPr>
            <a:xfrm>
              <a:off x="7815649" y="5660571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2" y="0"/>
                  </a:lnTo>
                  <a:lnTo>
                    <a:pt x="348342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05" name="Google Shape;505;p9"/>
            <p:cNvSpPr/>
            <p:nvPr/>
          </p:nvSpPr>
          <p:spPr>
            <a:xfrm>
              <a:off x="7641477" y="8345714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06" name="Google Shape;506;p9"/>
            <p:cNvSpPr/>
            <p:nvPr/>
          </p:nvSpPr>
          <p:spPr>
            <a:xfrm>
              <a:off x="7467306" y="11321143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07" name="Google Shape;507;p9"/>
            <p:cNvSpPr/>
            <p:nvPr/>
          </p:nvSpPr>
          <p:spPr>
            <a:xfrm>
              <a:off x="12158901" y="5660571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08" name="Google Shape;508;p9"/>
            <p:cNvSpPr/>
            <p:nvPr/>
          </p:nvSpPr>
          <p:spPr>
            <a:xfrm>
              <a:off x="12333073" y="8345714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09" name="Google Shape;509;p9"/>
            <p:cNvSpPr/>
            <p:nvPr/>
          </p:nvSpPr>
          <p:spPr>
            <a:xfrm>
              <a:off x="12333073" y="11321143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10" name="Google Shape;510;p9"/>
            <p:cNvSpPr/>
            <p:nvPr/>
          </p:nvSpPr>
          <p:spPr>
            <a:xfrm>
              <a:off x="16322981" y="5660571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11" name="Google Shape;511;p9"/>
            <p:cNvSpPr/>
            <p:nvPr/>
          </p:nvSpPr>
          <p:spPr>
            <a:xfrm>
              <a:off x="16148810" y="8345714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12" name="Google Shape;512;p9"/>
            <p:cNvSpPr/>
            <p:nvPr/>
          </p:nvSpPr>
          <p:spPr>
            <a:xfrm>
              <a:off x="15979787" y="11359848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2"/>
                  </a:lnTo>
                  <a:lnTo>
                    <a:pt x="0" y="3483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13" name="Google Shape;513;p9"/>
            <p:cNvSpPr/>
            <p:nvPr/>
          </p:nvSpPr>
          <p:spPr>
            <a:xfrm>
              <a:off x="19967881" y="5505752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14" name="Google Shape;514;p9"/>
            <p:cNvSpPr/>
            <p:nvPr/>
          </p:nvSpPr>
          <p:spPr>
            <a:xfrm>
              <a:off x="19967881" y="8345714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15" name="Google Shape;515;p9"/>
            <p:cNvSpPr/>
            <p:nvPr/>
          </p:nvSpPr>
          <p:spPr>
            <a:xfrm>
              <a:off x="19973030" y="11361057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16" name="Google Shape;516;p9"/>
            <p:cNvSpPr/>
            <p:nvPr/>
          </p:nvSpPr>
          <p:spPr>
            <a:xfrm>
              <a:off x="22711081" y="0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17" name="Google Shape;517;p9"/>
            <p:cNvSpPr/>
            <p:nvPr/>
          </p:nvSpPr>
          <p:spPr>
            <a:xfrm>
              <a:off x="22536910" y="2491619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18" name="Google Shape;518;p9"/>
            <p:cNvSpPr/>
            <p:nvPr/>
          </p:nvSpPr>
          <p:spPr>
            <a:xfrm>
              <a:off x="22454131" y="5505752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19" name="Google Shape;519;p9"/>
            <p:cNvSpPr/>
            <p:nvPr/>
          </p:nvSpPr>
          <p:spPr>
            <a:xfrm>
              <a:off x="22536910" y="8345714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3" y="0"/>
                  </a:lnTo>
                  <a:lnTo>
                    <a:pt x="348343" y="348343"/>
                  </a:lnTo>
                  <a:lnTo>
                    <a:pt x="0" y="348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20" name="Google Shape;520;p9"/>
            <p:cNvSpPr/>
            <p:nvPr/>
          </p:nvSpPr>
          <p:spPr>
            <a:xfrm>
              <a:off x="22628303" y="11359848"/>
              <a:ext cx="348343" cy="348343"/>
            </a:xfrm>
            <a:custGeom>
              <a:avLst/>
              <a:gdLst/>
              <a:ahLst/>
              <a:cxnLst/>
              <a:rect l="l" t="t" r="r" b="b"/>
              <a:pathLst>
                <a:path w="348343" h="348343" extrusionOk="0">
                  <a:moveTo>
                    <a:pt x="0" y="0"/>
                  </a:moveTo>
                  <a:lnTo>
                    <a:pt x="348342" y="0"/>
                  </a:lnTo>
                  <a:lnTo>
                    <a:pt x="348342" y="348342"/>
                  </a:lnTo>
                  <a:lnTo>
                    <a:pt x="0" y="3483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521" name="Google Shape;521;p9"/>
          <p:cNvSpPr/>
          <p:nvPr/>
        </p:nvSpPr>
        <p:spPr>
          <a:xfrm>
            <a:off x="12481707" y="4445953"/>
            <a:ext cx="7795982" cy="7805740"/>
          </a:xfrm>
          <a:custGeom>
            <a:avLst/>
            <a:gdLst/>
            <a:ahLst/>
            <a:cxnLst/>
            <a:rect l="l" t="t" r="r" b="b"/>
            <a:pathLst>
              <a:path w="7795982" h="7805740" extrusionOk="0">
                <a:moveTo>
                  <a:pt x="0" y="0"/>
                </a:moveTo>
                <a:lnTo>
                  <a:pt x="7795982" y="0"/>
                </a:lnTo>
                <a:lnTo>
                  <a:pt x="7795982" y="7805739"/>
                </a:lnTo>
                <a:lnTo>
                  <a:pt x="0" y="7805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5000"/>
            </a:blip>
            <a:stretch>
              <a:fillRect/>
            </a:stretch>
          </a:blipFill>
          <a:ln>
            <a:noFill/>
          </a:ln>
        </p:spPr>
      </p:sp>
      <p:sp>
        <p:nvSpPr>
          <p:cNvPr id="522" name="Google Shape;522;p9"/>
          <p:cNvSpPr/>
          <p:nvPr/>
        </p:nvSpPr>
        <p:spPr>
          <a:xfrm>
            <a:off x="1297941" y="4280271"/>
            <a:ext cx="15918600" cy="1726500"/>
          </a:xfrm>
          <a:prstGeom prst="rect">
            <a:avLst/>
          </a:prstGeom>
          <a:solidFill>
            <a:srgbClr val="393B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9"/>
          <p:cNvSpPr/>
          <p:nvPr/>
        </p:nvSpPr>
        <p:spPr>
          <a:xfrm>
            <a:off x="16379698" y="363557"/>
            <a:ext cx="1438206" cy="521455"/>
          </a:xfrm>
          <a:custGeom>
            <a:avLst/>
            <a:gdLst/>
            <a:ahLst/>
            <a:cxnLst/>
            <a:rect l="l" t="t" r="r" b="b"/>
            <a:pathLst>
              <a:path w="1438206" h="521455" extrusionOk="0">
                <a:moveTo>
                  <a:pt x="0" y="0"/>
                </a:moveTo>
                <a:lnTo>
                  <a:pt x="1438206" y="0"/>
                </a:lnTo>
                <a:lnTo>
                  <a:pt x="1438206" y="521455"/>
                </a:lnTo>
                <a:lnTo>
                  <a:pt x="0" y="5214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24" name="Google Shape;524;p9"/>
          <p:cNvSpPr txBox="1"/>
          <p:nvPr/>
        </p:nvSpPr>
        <p:spPr>
          <a:xfrm>
            <a:off x="2031293" y="4435496"/>
            <a:ext cx="13759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00" b="1" i="0" u="none" strike="noStrike" cap="none">
                <a:solidFill>
                  <a:srgbClr val="FFFFFF"/>
                </a:solidFill>
                <a:latin typeface="Golos Text"/>
                <a:ea typeface="Golos Text"/>
                <a:cs typeface="Golos Text"/>
                <a:sym typeface="Golos Text"/>
              </a:rPr>
              <a:t>Спасибо за внимание!</a:t>
            </a:r>
            <a:endParaRPr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9D17F0-7013-4A20-AE71-C9670E216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676" y="0"/>
            <a:ext cx="10999324" cy="7389965"/>
          </a:xfrm>
          <a:prstGeom prst="rect">
            <a:avLst/>
          </a:prstGeom>
        </p:spPr>
      </p:pic>
      <p:sp>
        <p:nvSpPr>
          <p:cNvPr id="6" name="Google Shape;339;p5">
            <a:extLst>
              <a:ext uri="{FF2B5EF4-FFF2-40B4-BE49-F238E27FC236}">
                <a16:creationId xmlns:a16="http://schemas.microsoft.com/office/drawing/2014/main" id="{229A00D6-2C8C-4B2C-8EBF-A66A729CF005}"/>
              </a:ext>
            </a:extLst>
          </p:cNvPr>
          <p:cNvSpPr/>
          <p:nvPr/>
        </p:nvSpPr>
        <p:spPr>
          <a:xfrm>
            <a:off x="288758" y="300222"/>
            <a:ext cx="14928438" cy="1031250"/>
          </a:xfrm>
          <a:prstGeom prst="rect">
            <a:avLst/>
          </a:prstGeom>
          <a:solidFill>
            <a:srgbClr val="393B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43;p5">
            <a:extLst>
              <a:ext uri="{FF2B5EF4-FFF2-40B4-BE49-F238E27FC236}">
                <a16:creationId xmlns:a16="http://schemas.microsoft.com/office/drawing/2014/main" id="{86145F80-1265-47D6-81B9-3031476A3767}"/>
              </a:ext>
            </a:extLst>
          </p:cNvPr>
          <p:cNvSpPr txBox="1"/>
          <p:nvPr/>
        </p:nvSpPr>
        <p:spPr>
          <a:xfrm>
            <a:off x="625078" y="509862"/>
            <a:ext cx="14592117" cy="60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25" b="1" dirty="0">
                <a:solidFill>
                  <a:srgbClr val="FFFFFF"/>
                </a:solidFill>
                <a:latin typeface="Golos Text"/>
                <a:ea typeface="Golos Text"/>
                <a:cs typeface="Golos Text"/>
                <a:sym typeface="Golos Text"/>
              </a:rPr>
              <a:t>План лекции</a:t>
            </a:r>
            <a:endParaRPr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20B57EB-9549-41AC-AC55-3EE438350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77697" y="624165"/>
            <a:ext cx="1885224" cy="5429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774655-7EC2-440C-91D6-8AA61E122823}"/>
              </a:ext>
            </a:extLst>
          </p:cNvPr>
          <p:cNvSpPr txBox="1"/>
          <p:nvPr/>
        </p:nvSpPr>
        <p:spPr>
          <a:xfrm>
            <a:off x="951649" y="1647107"/>
            <a:ext cx="1408593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300" dirty="0"/>
              <a:t>Момент импульса, силы, инерции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300" dirty="0"/>
              <a:t>Аналогии между поступательными и вращательными величинами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300" dirty="0"/>
              <a:t>Энергия вращательного движения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300" dirty="0"/>
              <a:t>Гироскопы</a:t>
            </a:r>
          </a:p>
        </p:txBody>
      </p:sp>
      <p:sp>
        <p:nvSpPr>
          <p:cNvPr id="9" name="Google Shape;441;p7">
            <a:extLst>
              <a:ext uri="{FF2B5EF4-FFF2-40B4-BE49-F238E27FC236}">
                <a16:creationId xmlns:a16="http://schemas.microsoft.com/office/drawing/2014/main" id="{4B0DA93D-3B96-48D9-B687-DEBD49AC6AC0}"/>
              </a:ext>
            </a:extLst>
          </p:cNvPr>
          <p:cNvSpPr/>
          <p:nvPr/>
        </p:nvSpPr>
        <p:spPr>
          <a:xfrm>
            <a:off x="1288319" y="4790179"/>
            <a:ext cx="7512789" cy="1920864"/>
          </a:xfrm>
          <a:prstGeom prst="rect">
            <a:avLst/>
          </a:prstGeom>
          <a:solidFill>
            <a:srgbClr val="FC74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" name="Google Shape;441;p7">
            <a:extLst>
              <a:ext uri="{FF2B5EF4-FFF2-40B4-BE49-F238E27FC236}">
                <a16:creationId xmlns:a16="http://schemas.microsoft.com/office/drawing/2014/main" id="{809D6D52-7612-4639-A154-BC4D630A4C84}"/>
              </a:ext>
            </a:extLst>
          </p:cNvPr>
          <p:cNvSpPr/>
          <p:nvPr/>
        </p:nvSpPr>
        <p:spPr>
          <a:xfrm>
            <a:off x="9524148" y="4790179"/>
            <a:ext cx="7512789" cy="1920864"/>
          </a:xfrm>
          <a:prstGeom prst="rect">
            <a:avLst/>
          </a:prstGeom>
          <a:solidFill>
            <a:srgbClr val="FC74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2" name="Google Shape;441;p7">
            <a:extLst>
              <a:ext uri="{FF2B5EF4-FFF2-40B4-BE49-F238E27FC236}">
                <a16:creationId xmlns:a16="http://schemas.microsoft.com/office/drawing/2014/main" id="{5596C651-85F9-45BB-80AF-88E0571DFFF2}"/>
              </a:ext>
            </a:extLst>
          </p:cNvPr>
          <p:cNvSpPr/>
          <p:nvPr/>
        </p:nvSpPr>
        <p:spPr>
          <a:xfrm>
            <a:off x="1288318" y="7523694"/>
            <a:ext cx="7512789" cy="1920864"/>
          </a:xfrm>
          <a:prstGeom prst="rect">
            <a:avLst/>
          </a:prstGeom>
          <a:solidFill>
            <a:srgbClr val="FC74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3" name="Google Shape;441;p7">
            <a:extLst>
              <a:ext uri="{FF2B5EF4-FFF2-40B4-BE49-F238E27FC236}">
                <a16:creationId xmlns:a16="http://schemas.microsoft.com/office/drawing/2014/main" id="{A0F70EC2-5671-4658-8CAC-80B151B987C1}"/>
              </a:ext>
            </a:extLst>
          </p:cNvPr>
          <p:cNvSpPr/>
          <p:nvPr/>
        </p:nvSpPr>
        <p:spPr>
          <a:xfrm>
            <a:off x="9568544" y="7523694"/>
            <a:ext cx="7512789" cy="1920864"/>
          </a:xfrm>
          <a:prstGeom prst="rect">
            <a:avLst/>
          </a:prstGeom>
          <a:solidFill>
            <a:srgbClr val="FC74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4B86CA-BC27-4446-B773-2F77A0242939}"/>
              </a:ext>
            </a:extLst>
          </p:cNvPr>
          <p:cNvSpPr txBox="1"/>
          <p:nvPr/>
        </p:nvSpPr>
        <p:spPr>
          <a:xfrm>
            <a:off x="1552329" y="5489001"/>
            <a:ext cx="6984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Что такое уравнение моментов?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13C758-45B3-4D80-A4C2-BF784FA9FEE6}"/>
              </a:ext>
            </a:extLst>
          </p:cNvPr>
          <p:cNvSpPr txBox="1"/>
          <p:nvPr/>
        </p:nvSpPr>
        <p:spPr>
          <a:xfrm>
            <a:off x="9524149" y="5447626"/>
            <a:ext cx="7512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Почему велосипед не падает?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488892-1970-4238-A94E-EA14772EB412}"/>
              </a:ext>
            </a:extLst>
          </p:cNvPr>
          <p:cNvSpPr txBox="1"/>
          <p:nvPr/>
        </p:nvSpPr>
        <p:spPr>
          <a:xfrm>
            <a:off x="1288319" y="8170927"/>
            <a:ext cx="7512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Что такое гироскопический эффект?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1A6381-1409-488D-A9CD-8FEE3D53D495}"/>
              </a:ext>
            </a:extLst>
          </p:cNvPr>
          <p:cNvSpPr txBox="1"/>
          <p:nvPr/>
        </p:nvSpPr>
        <p:spPr>
          <a:xfrm>
            <a:off x="9568545" y="7814569"/>
            <a:ext cx="75127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Почему тела разной формы скатываются с наклонной плоскостью за разное время?</a:t>
            </a:r>
          </a:p>
        </p:txBody>
      </p:sp>
    </p:spTree>
    <p:extLst>
      <p:ext uri="{BB962C8B-B14F-4D97-AF65-F5344CB8AC3E}">
        <p14:creationId xmlns:p14="http://schemas.microsoft.com/office/powerpoint/2010/main" val="322292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97766" y="5567580"/>
            <a:ext cx="1462323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Момент силы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200" dirty="0">
                <a:cs typeface="Times New Roman" pitchFamily="18" charset="0"/>
              </a:rPr>
              <a:t>– векторная величина, равная векторному произведению радиус-вектора и силы.</a:t>
            </a:r>
          </a:p>
          <a:p>
            <a:pPr>
              <a:defRPr/>
            </a:pP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endParaRPr lang="ru-RU" sz="3200" b="1" dirty="0"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cs typeface="Times New Roman" pitchFamily="18" charset="0"/>
              </a:rPr>
              <a:t>[M] = </a:t>
            </a:r>
            <a:r>
              <a:rPr lang="ru-RU" sz="3200" b="1" dirty="0">
                <a:cs typeface="Times New Roman" pitchFamily="18" charset="0"/>
              </a:rPr>
              <a:t>Н·м</a:t>
            </a:r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/>
          <a:srcRect l="54356" t="34609" r="32467" b="48242"/>
          <a:stretch>
            <a:fillRect/>
          </a:stretch>
        </p:blipFill>
        <p:spPr bwMode="auto">
          <a:xfrm>
            <a:off x="1837493" y="1981029"/>
            <a:ext cx="4719646" cy="34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18"/>
          <p:cNvSpPr/>
          <p:nvPr/>
        </p:nvSpPr>
        <p:spPr>
          <a:xfrm>
            <a:off x="3426348" y="7235931"/>
            <a:ext cx="11572956" cy="1385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/>
          </a:p>
        </p:txBody>
      </p:sp>
      <p:sp>
        <p:nvSpPr>
          <p:cNvPr id="8" name="TextBox 7"/>
          <p:cNvSpPr txBox="1"/>
          <p:nvPr/>
        </p:nvSpPr>
        <p:spPr>
          <a:xfrm>
            <a:off x="8850658" y="2558281"/>
            <a:ext cx="65365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i="1" dirty="0">
                <a:cs typeface="Times New Roman" pitchFamily="18" charset="0"/>
              </a:rPr>
              <a:t>r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– </a:t>
            </a:r>
            <a:r>
              <a:rPr lang="ru-RU" sz="3000" dirty="0">
                <a:cs typeface="Times New Roman" pitchFamily="18" charset="0"/>
              </a:rPr>
              <a:t>радиус-вектор, определяющий положение точки А</a:t>
            </a:r>
            <a:endParaRPr lang="en-US" sz="3000" dirty="0">
              <a:cs typeface="Times New Roman" pitchFamily="18" charset="0"/>
            </a:endParaRPr>
          </a:p>
          <a:p>
            <a:pPr>
              <a:defRPr/>
            </a:pPr>
            <a:r>
              <a:rPr lang="en-US" sz="3000" i="1" dirty="0">
                <a:cs typeface="Times New Roman" pitchFamily="18" charset="0"/>
              </a:rPr>
              <a:t>l – </a:t>
            </a:r>
            <a:r>
              <a:rPr lang="ru-RU" sz="3000" dirty="0">
                <a:cs typeface="Times New Roman" pitchFamily="18" charset="0"/>
              </a:rPr>
              <a:t>плечо силы</a:t>
            </a:r>
            <a:r>
              <a:rPr lang="ru-RU" sz="3000" i="1" dirty="0">
                <a:cs typeface="Times New Roman" pitchFamily="18" charset="0"/>
              </a:rPr>
              <a:t> </a:t>
            </a:r>
            <a:r>
              <a:rPr lang="en-US" sz="3000" b="1" i="1" dirty="0">
                <a:cs typeface="Times New Roman" pitchFamily="18" charset="0"/>
              </a:rPr>
              <a:t>F</a:t>
            </a:r>
            <a:endParaRPr lang="ru-RU" sz="3000" b="1" dirty="0">
              <a:cs typeface="Times New Roman" pitchFamily="18" charset="0"/>
            </a:endParaRPr>
          </a:p>
        </p:txBody>
      </p:sp>
      <p:cxnSp>
        <p:nvCxnSpPr>
          <p:cNvPr id="11" name="Прямая со стрелкой 15"/>
          <p:cNvCxnSpPr>
            <a:cxnSpLocks/>
          </p:cNvCxnSpPr>
          <p:nvPr/>
        </p:nvCxnSpPr>
        <p:spPr>
          <a:xfrm>
            <a:off x="1927422" y="2051662"/>
            <a:ext cx="321471" cy="2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20"/>
          <p:cNvCxnSpPr/>
          <p:nvPr/>
        </p:nvCxnSpPr>
        <p:spPr>
          <a:xfrm>
            <a:off x="3687633" y="4055218"/>
            <a:ext cx="321471" cy="2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22"/>
          <p:cNvCxnSpPr/>
          <p:nvPr/>
        </p:nvCxnSpPr>
        <p:spPr>
          <a:xfrm>
            <a:off x="5963560" y="4144683"/>
            <a:ext cx="321471" cy="2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24"/>
          <p:cNvCxnSpPr/>
          <p:nvPr/>
        </p:nvCxnSpPr>
        <p:spPr>
          <a:xfrm>
            <a:off x="8983265" y="2639992"/>
            <a:ext cx="225455" cy="2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26"/>
          <p:cNvCxnSpPr/>
          <p:nvPr/>
        </p:nvCxnSpPr>
        <p:spPr>
          <a:xfrm>
            <a:off x="11421665" y="3510427"/>
            <a:ext cx="225455" cy="2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4508447" y="7323989"/>
          <a:ext cx="3052763" cy="116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Уравнение" r:id="rId5" imgW="622080" imgH="241200" progId="Equation.3">
                  <p:embed/>
                </p:oleObj>
              </mc:Choice>
              <mc:Fallback>
                <p:oleObj name="Уравнение" r:id="rId5" imgW="622080" imgH="241200" progId="Equation.3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447" y="7323989"/>
                        <a:ext cx="3052763" cy="11644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8409383" y="7538225"/>
          <a:ext cx="602456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Уравнение" r:id="rId7" imgW="1371600" imgH="177480" progId="Equation.3">
                  <p:embed/>
                </p:oleObj>
              </mc:Choice>
              <mc:Fallback>
                <p:oleObj name="Уравнение" r:id="rId7" imgW="1371600" imgH="177480" progId="Equation.3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09383" y="7538225"/>
                        <a:ext cx="6024563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Google Shape;339;p5">
            <a:extLst>
              <a:ext uri="{FF2B5EF4-FFF2-40B4-BE49-F238E27FC236}">
                <a16:creationId xmlns:a16="http://schemas.microsoft.com/office/drawing/2014/main" id="{E32686D5-4643-4350-99AC-FD270B78039D}"/>
              </a:ext>
            </a:extLst>
          </p:cNvPr>
          <p:cNvSpPr/>
          <p:nvPr/>
        </p:nvSpPr>
        <p:spPr>
          <a:xfrm>
            <a:off x="288758" y="300222"/>
            <a:ext cx="14928438" cy="1031250"/>
          </a:xfrm>
          <a:prstGeom prst="rect">
            <a:avLst/>
          </a:prstGeom>
          <a:solidFill>
            <a:srgbClr val="393B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43;p5">
            <a:extLst>
              <a:ext uri="{FF2B5EF4-FFF2-40B4-BE49-F238E27FC236}">
                <a16:creationId xmlns:a16="http://schemas.microsoft.com/office/drawing/2014/main" id="{F7D921D8-456C-4482-994A-1471F365C117}"/>
              </a:ext>
            </a:extLst>
          </p:cNvPr>
          <p:cNvSpPr txBox="1"/>
          <p:nvPr/>
        </p:nvSpPr>
        <p:spPr>
          <a:xfrm>
            <a:off x="625078" y="509862"/>
            <a:ext cx="14592117" cy="60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25" b="1" dirty="0">
                <a:solidFill>
                  <a:srgbClr val="FFFFFF"/>
                </a:solidFill>
                <a:latin typeface="Golos Text"/>
                <a:ea typeface="Golos Text"/>
                <a:cs typeface="Golos Text"/>
                <a:sym typeface="Golos Text"/>
              </a:rPr>
              <a:t>Момент силы</a:t>
            </a:r>
            <a:endParaRPr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7CF10A-3CB0-4EB7-AA9E-87422FE0B2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77697" y="624165"/>
            <a:ext cx="1885224" cy="5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0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50658" y="2558281"/>
            <a:ext cx="65365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i="1" dirty="0">
                <a:cs typeface="Times New Roman" pitchFamily="18" charset="0"/>
              </a:rPr>
              <a:t>r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– </a:t>
            </a:r>
            <a:r>
              <a:rPr lang="ru-RU" sz="3000" dirty="0">
                <a:cs typeface="Times New Roman" pitchFamily="18" charset="0"/>
              </a:rPr>
              <a:t>радиус-вектор, определяющий положение точки А</a:t>
            </a:r>
            <a:endParaRPr lang="en-US" sz="3000" dirty="0">
              <a:cs typeface="Times New Roman" pitchFamily="18" charset="0"/>
            </a:endParaRPr>
          </a:p>
          <a:p>
            <a:pPr>
              <a:defRPr/>
            </a:pPr>
            <a:r>
              <a:rPr lang="en-US" sz="3000" i="1" dirty="0">
                <a:cs typeface="Times New Roman" pitchFamily="18" charset="0"/>
              </a:rPr>
              <a:t>l – </a:t>
            </a:r>
            <a:r>
              <a:rPr lang="ru-RU" sz="3000" dirty="0">
                <a:cs typeface="Times New Roman" pitchFamily="18" charset="0"/>
              </a:rPr>
              <a:t>плечо импульса</a:t>
            </a:r>
            <a:r>
              <a:rPr lang="ru-RU" sz="3000" i="1" dirty="0">
                <a:cs typeface="Times New Roman" pitchFamily="18" charset="0"/>
              </a:rPr>
              <a:t> </a:t>
            </a:r>
            <a:r>
              <a:rPr lang="en-US" sz="3000" b="1" i="1" dirty="0">
                <a:cs typeface="Times New Roman" pitchFamily="18" charset="0"/>
              </a:rPr>
              <a:t>p</a:t>
            </a:r>
            <a:endParaRPr lang="ru-RU" sz="3000" b="1" dirty="0">
              <a:cs typeface="Times New Roman" pitchFamily="18" charset="0"/>
            </a:endParaRPr>
          </a:p>
        </p:txBody>
      </p:sp>
      <p:cxnSp>
        <p:nvCxnSpPr>
          <p:cNvPr id="14" name="Прямая со стрелкой 24"/>
          <p:cNvCxnSpPr/>
          <p:nvPr/>
        </p:nvCxnSpPr>
        <p:spPr>
          <a:xfrm>
            <a:off x="8983265" y="2639992"/>
            <a:ext cx="225455" cy="2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26"/>
          <p:cNvCxnSpPr/>
          <p:nvPr/>
        </p:nvCxnSpPr>
        <p:spPr>
          <a:xfrm>
            <a:off x="12408629" y="3510427"/>
            <a:ext cx="225455" cy="2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Google Shape;339;p5">
            <a:extLst>
              <a:ext uri="{FF2B5EF4-FFF2-40B4-BE49-F238E27FC236}">
                <a16:creationId xmlns:a16="http://schemas.microsoft.com/office/drawing/2014/main" id="{E32686D5-4643-4350-99AC-FD270B78039D}"/>
              </a:ext>
            </a:extLst>
          </p:cNvPr>
          <p:cNvSpPr/>
          <p:nvPr/>
        </p:nvSpPr>
        <p:spPr>
          <a:xfrm>
            <a:off x="288758" y="300222"/>
            <a:ext cx="14928438" cy="1031250"/>
          </a:xfrm>
          <a:prstGeom prst="rect">
            <a:avLst/>
          </a:prstGeom>
          <a:solidFill>
            <a:srgbClr val="393B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43;p5">
            <a:extLst>
              <a:ext uri="{FF2B5EF4-FFF2-40B4-BE49-F238E27FC236}">
                <a16:creationId xmlns:a16="http://schemas.microsoft.com/office/drawing/2014/main" id="{F7D921D8-456C-4482-994A-1471F365C117}"/>
              </a:ext>
            </a:extLst>
          </p:cNvPr>
          <p:cNvSpPr txBox="1"/>
          <p:nvPr/>
        </p:nvSpPr>
        <p:spPr>
          <a:xfrm>
            <a:off x="625078" y="509862"/>
            <a:ext cx="14592117" cy="60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25" b="1" dirty="0">
                <a:solidFill>
                  <a:srgbClr val="FFFFFF"/>
                </a:solidFill>
                <a:latin typeface="Golos Text"/>
                <a:ea typeface="Golos Text"/>
                <a:cs typeface="Golos Text"/>
                <a:sym typeface="Golos Text"/>
              </a:rPr>
              <a:t>Момент импульса</a:t>
            </a:r>
            <a:endParaRPr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7CF10A-3CB0-4EB7-AA9E-87422FE0B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77697" y="624165"/>
            <a:ext cx="1885224" cy="5429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999576-9C2F-42E7-91E2-3670E7A64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4799" y="2186266"/>
            <a:ext cx="4633144" cy="33110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9AA4D9-713E-4380-8FC3-BF8ED193DA9F}"/>
              </a:ext>
            </a:extLst>
          </p:cNvPr>
          <p:cNvSpPr txBox="1"/>
          <p:nvPr/>
        </p:nvSpPr>
        <p:spPr>
          <a:xfrm>
            <a:off x="625078" y="5998502"/>
            <a:ext cx="152469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600" b="1" dirty="0">
                <a:solidFill>
                  <a:srgbClr val="C00000"/>
                </a:solidFill>
                <a:cs typeface="Times New Roman" pitchFamily="18" charset="0"/>
              </a:rPr>
              <a:t>Момент импульса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600" dirty="0">
                <a:cs typeface="Times New Roman" pitchFamily="18" charset="0"/>
              </a:rPr>
              <a:t>– векторная величина, равная векторному произведению радиус-вектора и импульса.</a:t>
            </a:r>
          </a:p>
          <a:p>
            <a:pPr>
              <a:defRPr/>
            </a:pP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cs typeface="Times New Roman" pitchFamily="18" charset="0"/>
              </a:rPr>
              <a:t>[L] =</a:t>
            </a:r>
            <a:r>
              <a:rPr lang="ru-RU" sz="3600" dirty="0" err="1">
                <a:cs typeface="Times New Roman" pitchFamily="18" charset="0"/>
              </a:rPr>
              <a:t>Н·с</a:t>
            </a:r>
            <a:r>
              <a:rPr lang="ru-RU" sz="3600" b="1" dirty="0" err="1">
                <a:cs typeface="Times New Roman" pitchFamily="18" charset="0"/>
              </a:rPr>
              <a:t>·</a:t>
            </a:r>
            <a:r>
              <a:rPr lang="ru-RU" sz="3600" dirty="0" err="1">
                <a:cs typeface="Times New Roman" pitchFamily="18" charset="0"/>
              </a:rPr>
              <a:t>м</a:t>
            </a:r>
            <a:endParaRPr lang="ru-RU" sz="3600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1201CE8-746D-4007-A97E-A91D7A11F086}"/>
              </a:ext>
            </a:extLst>
          </p:cNvPr>
          <p:cNvSpPr/>
          <p:nvPr/>
        </p:nvSpPr>
        <p:spPr>
          <a:xfrm>
            <a:off x="3543041" y="7586314"/>
            <a:ext cx="11572956" cy="1385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/>
          </a:p>
        </p:txBody>
      </p:sp>
      <p:graphicFrame>
        <p:nvGraphicFramePr>
          <p:cNvPr id="22" name="Object 3">
            <a:extLst>
              <a:ext uri="{FF2B5EF4-FFF2-40B4-BE49-F238E27FC236}">
                <a16:creationId xmlns:a16="http://schemas.microsoft.com/office/drawing/2014/main" id="{8DE8F9F6-788B-4DD8-B9FC-4EACEBAF37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611662"/>
              </p:ext>
            </p:extLst>
          </p:nvPr>
        </p:nvGraphicFramePr>
        <p:xfrm>
          <a:off x="4147133" y="7696918"/>
          <a:ext cx="2616993" cy="1164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Уравнение" r:id="rId7" imgW="533160" imgH="241200" progId="Equation.3">
                  <p:embed/>
                </p:oleObj>
              </mc:Choice>
              <mc:Fallback>
                <p:oleObj name="Уравнение" r:id="rId7" imgW="533160" imgH="241200" progId="Equation.3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7133" y="7696918"/>
                        <a:ext cx="2616993" cy="11644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49FACF76-FFFD-4618-9F11-55D45A3C89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980421"/>
              </p:ext>
            </p:extLst>
          </p:nvPr>
        </p:nvGraphicFramePr>
        <p:xfrm>
          <a:off x="8758581" y="7823769"/>
          <a:ext cx="6029325" cy="954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Уравнение" r:id="rId9" imgW="1282680" imgH="203040" progId="Equation.3">
                  <p:embed/>
                </p:oleObj>
              </mc:Choice>
              <mc:Fallback>
                <p:oleObj name="Уравнение" r:id="rId9" imgW="1282680" imgH="203040" progId="Equation.3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58581" y="7823769"/>
                        <a:ext cx="6029325" cy="954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39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707926" y="4312626"/>
            <a:ext cx="1168011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000" b="1" dirty="0">
                <a:cs typeface="Times New Roman" pitchFamily="18" charset="0"/>
              </a:rPr>
              <a:t>Уравнение моментов:</a:t>
            </a:r>
          </a:p>
          <a:p>
            <a:pPr algn="just"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defRPr/>
            </a:pPr>
            <a:endParaRPr lang="ru-RU" sz="3000" dirty="0">
              <a:cs typeface="Times New Roman" pitchFamily="18" charset="0"/>
            </a:endParaRPr>
          </a:p>
          <a:p>
            <a:pPr>
              <a:defRPr/>
            </a:pPr>
            <a:r>
              <a:rPr lang="ru-RU" sz="3000" dirty="0">
                <a:cs typeface="Times New Roman" pitchFamily="18" charset="0"/>
              </a:rPr>
              <a:t>Если             , то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0556" y="1577034"/>
            <a:ext cx="116801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000" dirty="0">
                <a:cs typeface="Times New Roman" pitchFamily="18" charset="0"/>
              </a:rPr>
              <a:t>Продифференцируем момент импульса </a:t>
            </a:r>
            <a:r>
              <a:rPr lang="en-US" sz="3000" i="1" dirty="0">
                <a:cs typeface="Times New Roman" pitchFamily="18" charset="0"/>
              </a:rPr>
              <a:t>L</a:t>
            </a:r>
            <a:r>
              <a:rPr lang="en-US" sz="3000" dirty="0">
                <a:cs typeface="Times New Roman" pitchFamily="18" charset="0"/>
              </a:rPr>
              <a:t> </a:t>
            </a:r>
            <a:r>
              <a:rPr lang="ru-RU" sz="3000" dirty="0">
                <a:cs typeface="Times New Roman" pitchFamily="18" charset="0"/>
              </a:rPr>
              <a:t>по времени: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01126" y="5250658"/>
            <a:ext cx="3146856" cy="2147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93BE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/>
          </a:p>
        </p:txBody>
      </p:sp>
      <p:graphicFrame>
        <p:nvGraphicFramePr>
          <p:cNvPr id="17" name="Object 24"/>
          <p:cNvGraphicFramePr>
            <a:graphicFrameLocks noChangeAspect="1"/>
          </p:cNvGraphicFramePr>
          <p:nvPr/>
        </p:nvGraphicFramePr>
        <p:xfrm>
          <a:off x="2972500" y="2319139"/>
          <a:ext cx="1757363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Формула" r:id="rId4" imgW="431640" imgH="368280" progId="Equation.3">
                  <p:embed/>
                </p:oleObj>
              </mc:Choice>
              <mc:Fallback>
                <p:oleObj name="Формула" r:id="rId4" imgW="431640" imgH="368280" progId="Equation.3">
                  <p:embed/>
                  <p:pic>
                    <p:nvPicPr>
                      <p:cNvPr id="1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500" y="2319139"/>
                        <a:ext cx="1757363" cy="1509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6"/>
          <p:cNvGraphicFramePr>
            <a:graphicFrameLocks noChangeAspect="1"/>
          </p:cNvGraphicFramePr>
          <p:nvPr/>
        </p:nvGraphicFramePr>
        <p:xfrm>
          <a:off x="3841697" y="5500256"/>
          <a:ext cx="2292906" cy="1709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Формула" r:id="rId6" imgW="558800" imgH="419100" progId="Equation.3">
                  <p:embed/>
                </p:oleObj>
              </mc:Choice>
              <mc:Fallback>
                <p:oleObj name="Формула" r:id="rId6" imgW="558800" imgH="419100" progId="Equation.3">
                  <p:embed/>
                  <p:pic>
                    <p:nvPicPr>
                      <p:cNvPr id="2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697" y="5500256"/>
                        <a:ext cx="2292906" cy="17099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733455"/>
              </p:ext>
            </p:extLst>
          </p:nvPr>
        </p:nvGraphicFramePr>
        <p:xfrm>
          <a:off x="1857536" y="7917302"/>
          <a:ext cx="1285884" cy="5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Формула" r:id="rId8" imgW="431613" imgH="215806" progId="Equation.3">
                  <p:embed/>
                </p:oleObj>
              </mc:Choice>
              <mc:Fallback>
                <p:oleObj name="Формула" r:id="rId8" imgW="431613" imgH="215806" progId="Equation.3">
                  <p:embed/>
                  <p:pic>
                    <p:nvPicPr>
                      <p:cNvPr id="2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536" y="7917302"/>
                        <a:ext cx="1285884" cy="554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513891"/>
              </p:ext>
            </p:extLst>
          </p:nvPr>
        </p:nvGraphicFramePr>
        <p:xfrm>
          <a:off x="4012461" y="7838966"/>
          <a:ext cx="2318151" cy="632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Формула" r:id="rId10" imgW="634449" imgH="215713" progId="Equation.3">
                  <p:embed/>
                </p:oleObj>
              </mc:Choice>
              <mc:Fallback>
                <p:oleObj name="Формула" r:id="rId10" imgW="634449" imgH="215713" progId="Equation.3">
                  <p:embed/>
                  <p:pic>
                    <p:nvPicPr>
                      <p:cNvPr id="27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2461" y="7838966"/>
                        <a:ext cx="2318151" cy="632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2"/>
          <p:cNvGraphicFramePr>
            <a:graphicFrameLocks noChangeAspect="1"/>
          </p:cNvGraphicFramePr>
          <p:nvPr/>
        </p:nvGraphicFramePr>
        <p:xfrm>
          <a:off x="7453745" y="5474243"/>
          <a:ext cx="3959174" cy="1924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Формула" r:id="rId12" imgW="1015559" imgH="495085" progId="Equation.3">
                  <p:embed/>
                </p:oleObj>
              </mc:Choice>
              <mc:Fallback>
                <p:oleObj name="Формула" r:id="rId12" imgW="1015559" imgH="495085" progId="Equation.3">
                  <p:embed/>
                  <p:pic>
                    <p:nvPicPr>
                      <p:cNvPr id="2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745" y="5474243"/>
                        <a:ext cx="3959174" cy="1924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Google Shape;339;p5">
            <a:extLst>
              <a:ext uri="{FF2B5EF4-FFF2-40B4-BE49-F238E27FC236}">
                <a16:creationId xmlns:a16="http://schemas.microsoft.com/office/drawing/2014/main" id="{1D1CC06B-9175-4673-A0CB-56E2E3D855F8}"/>
              </a:ext>
            </a:extLst>
          </p:cNvPr>
          <p:cNvSpPr/>
          <p:nvPr/>
        </p:nvSpPr>
        <p:spPr>
          <a:xfrm>
            <a:off x="288758" y="300222"/>
            <a:ext cx="14928438" cy="1031250"/>
          </a:xfrm>
          <a:prstGeom prst="rect">
            <a:avLst/>
          </a:prstGeom>
          <a:solidFill>
            <a:srgbClr val="393B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43;p5">
            <a:extLst>
              <a:ext uri="{FF2B5EF4-FFF2-40B4-BE49-F238E27FC236}">
                <a16:creationId xmlns:a16="http://schemas.microsoft.com/office/drawing/2014/main" id="{EAEA4E4A-F6BA-4F19-9291-572EE0978634}"/>
              </a:ext>
            </a:extLst>
          </p:cNvPr>
          <p:cNvSpPr txBox="1"/>
          <p:nvPr/>
        </p:nvSpPr>
        <p:spPr>
          <a:xfrm>
            <a:off x="625078" y="509862"/>
            <a:ext cx="14592117" cy="60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25" b="1" dirty="0">
                <a:solidFill>
                  <a:srgbClr val="FFFFFF"/>
                </a:solidFill>
                <a:latin typeface="Golos Text"/>
                <a:ea typeface="Golos Text"/>
                <a:cs typeface="Golos Text"/>
                <a:sym typeface="Golos Text"/>
              </a:rPr>
              <a:t>Уравнение моментов</a:t>
            </a:r>
            <a:endParaRPr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ADB2C8-4E4C-4B08-A5C1-60F61BDC81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777697" y="624165"/>
            <a:ext cx="1885224" cy="5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98285" y="1904779"/>
            <a:ext cx="14313713" cy="7940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000" dirty="0">
                <a:cs typeface="Times New Roman" pitchFamily="18" charset="0"/>
              </a:rPr>
              <a:t>Рассмотрим произвольную систему частиц:</a:t>
            </a:r>
          </a:p>
          <a:p>
            <a:pPr algn="just">
              <a:defRPr/>
            </a:pP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>
              <a:defRPr/>
            </a:pP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>
              <a:defRPr/>
            </a:pP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>
              <a:defRPr/>
            </a:pP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>
              <a:defRPr/>
            </a:pPr>
            <a:endParaRPr lang="en-US" sz="3000" dirty="0">
              <a:cs typeface="Times New Roman" pitchFamily="18" charset="0"/>
            </a:endParaRPr>
          </a:p>
          <a:p>
            <a:pPr algn="just">
              <a:defRPr/>
            </a:pPr>
            <a:r>
              <a:rPr lang="ru-RU" sz="3000" dirty="0">
                <a:cs typeface="Times New Roman" pitchFamily="18" charset="0"/>
              </a:rPr>
              <a:t>Суммарный момент внутренних сил                равен нулю (согласно </a:t>
            </a:r>
            <a:r>
              <a:rPr lang="en-US" sz="3000" dirty="0">
                <a:cs typeface="Times New Roman" pitchFamily="18" charset="0"/>
              </a:rPr>
              <a:t>III</a:t>
            </a:r>
            <a:r>
              <a:rPr lang="ru-RU" sz="3000" dirty="0">
                <a:cs typeface="Times New Roman" pitchFamily="18" charset="0"/>
              </a:rPr>
              <a:t> закону Ньютона и определению момента пары сил), следовательно</a:t>
            </a:r>
          </a:p>
          <a:p>
            <a:pPr algn="just"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defRPr/>
            </a:pPr>
            <a:endParaRPr lang="en-US" sz="3000" dirty="0">
              <a:cs typeface="Times New Roman" pitchFamily="18" charset="0"/>
            </a:endParaRPr>
          </a:p>
          <a:p>
            <a:pPr algn="just">
              <a:defRPr/>
            </a:pPr>
            <a:endParaRPr lang="en-US" sz="3000" dirty="0">
              <a:cs typeface="Times New Roman" pitchFamily="18" charset="0"/>
            </a:endParaRPr>
          </a:p>
          <a:p>
            <a:pPr algn="just">
              <a:defRPr/>
            </a:pPr>
            <a:endParaRPr lang="en-US" sz="3000" dirty="0">
              <a:cs typeface="Times New Roman" pitchFamily="18" charset="0"/>
            </a:endParaRPr>
          </a:p>
          <a:p>
            <a:pPr algn="just"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defRPr/>
            </a:pPr>
            <a:r>
              <a:rPr lang="ru-RU" sz="3000" dirty="0">
                <a:cs typeface="Times New Roman" pitchFamily="18" charset="0"/>
              </a:rPr>
              <a:t> Момент импульса системы может меняться только под действием суммарного момента внешних сил.</a:t>
            </a:r>
          </a:p>
        </p:txBody>
      </p:sp>
      <p:sp>
        <p:nvSpPr>
          <p:cNvPr id="15" name="Прямоугольник 17"/>
          <p:cNvSpPr/>
          <p:nvPr/>
        </p:nvSpPr>
        <p:spPr>
          <a:xfrm>
            <a:off x="6437248" y="6393923"/>
            <a:ext cx="3742157" cy="16461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93BE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/>
          </a:p>
        </p:txBody>
      </p:sp>
      <p:graphicFrame>
        <p:nvGraphicFramePr>
          <p:cNvPr id="1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999298"/>
              </p:ext>
            </p:extLst>
          </p:nvPr>
        </p:nvGraphicFramePr>
        <p:xfrm>
          <a:off x="2441896" y="2653123"/>
          <a:ext cx="5969793" cy="1548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Уравнение" r:id="rId4" imgW="1612800" imgH="419040" progId="Equation.3">
                  <p:embed/>
                </p:oleObj>
              </mc:Choice>
              <mc:Fallback>
                <p:oleObj name="Уравнение" r:id="rId4" imgW="1612800" imgH="419040" progId="Equation.3">
                  <p:embed/>
                  <p:pic>
                    <p:nvPicPr>
                      <p:cNvPr id="1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896" y="2653123"/>
                        <a:ext cx="5969793" cy="1548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18647"/>
              </p:ext>
            </p:extLst>
          </p:nvPr>
        </p:nvGraphicFramePr>
        <p:xfrm>
          <a:off x="7490909" y="4473649"/>
          <a:ext cx="1634837" cy="856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Формула" r:id="rId6" imgW="533160" imgH="279360" progId="Equation.3">
                  <p:embed/>
                </p:oleObj>
              </mc:Choice>
              <mc:Fallback>
                <p:oleObj name="Формула" r:id="rId6" imgW="533160" imgH="279360" progId="Equation.3">
                  <p:embed/>
                  <p:pic>
                    <p:nvPicPr>
                      <p:cNvPr id="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0909" y="4473649"/>
                        <a:ext cx="1634837" cy="856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082989"/>
              </p:ext>
            </p:extLst>
          </p:nvPr>
        </p:nvGraphicFramePr>
        <p:xfrm>
          <a:off x="6843640" y="6455669"/>
          <a:ext cx="3159339" cy="1494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Формула" r:id="rId8" imgW="889000" imgH="419100" progId="Equation.3">
                  <p:embed/>
                </p:oleObj>
              </mc:Choice>
              <mc:Fallback>
                <p:oleObj name="Формула" r:id="rId8" imgW="889000" imgH="419100" progId="Equation.3">
                  <p:embed/>
                  <p:pic>
                    <p:nvPicPr>
                      <p:cNvPr id="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3640" y="6455669"/>
                        <a:ext cx="3159339" cy="14947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Google Shape;339;p5">
            <a:extLst>
              <a:ext uri="{FF2B5EF4-FFF2-40B4-BE49-F238E27FC236}">
                <a16:creationId xmlns:a16="http://schemas.microsoft.com/office/drawing/2014/main" id="{551CE982-48AC-4023-A203-157E633AB5AF}"/>
              </a:ext>
            </a:extLst>
          </p:cNvPr>
          <p:cNvSpPr/>
          <p:nvPr/>
        </p:nvSpPr>
        <p:spPr>
          <a:xfrm>
            <a:off x="288758" y="300222"/>
            <a:ext cx="14928438" cy="1031250"/>
          </a:xfrm>
          <a:prstGeom prst="rect">
            <a:avLst/>
          </a:prstGeom>
          <a:solidFill>
            <a:srgbClr val="393B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43;p5">
            <a:extLst>
              <a:ext uri="{FF2B5EF4-FFF2-40B4-BE49-F238E27FC236}">
                <a16:creationId xmlns:a16="http://schemas.microsoft.com/office/drawing/2014/main" id="{E13F4260-A659-4F92-9859-FC1D13817416}"/>
              </a:ext>
            </a:extLst>
          </p:cNvPr>
          <p:cNvSpPr txBox="1"/>
          <p:nvPr/>
        </p:nvSpPr>
        <p:spPr>
          <a:xfrm>
            <a:off x="625078" y="509862"/>
            <a:ext cx="14592117" cy="60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25" b="1" dirty="0">
                <a:solidFill>
                  <a:srgbClr val="FFFFFF"/>
                </a:solidFill>
                <a:latin typeface="Golos Text"/>
                <a:ea typeface="Golos Text"/>
                <a:cs typeface="Golos Text"/>
                <a:sym typeface="Golos Text"/>
              </a:rPr>
              <a:t>Закон сохранения момента импульса</a:t>
            </a:r>
            <a:endParaRPr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BF61D2-25BD-49F0-A5A5-AE643674C5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777697" y="624165"/>
            <a:ext cx="1885224" cy="5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1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5"/>
          <p:cNvSpPr/>
          <p:nvPr/>
        </p:nvSpPr>
        <p:spPr>
          <a:xfrm>
            <a:off x="3097396" y="5367741"/>
            <a:ext cx="3107553" cy="15001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93BE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/>
          </a:p>
        </p:txBody>
      </p:sp>
      <p:sp>
        <p:nvSpPr>
          <p:cNvPr id="8" name="TextBox 7"/>
          <p:cNvSpPr txBox="1"/>
          <p:nvPr/>
        </p:nvSpPr>
        <p:spPr>
          <a:xfrm>
            <a:off x="888482" y="2022377"/>
            <a:ext cx="140852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Char char="-"/>
              <a:defRPr/>
            </a:pPr>
            <a:r>
              <a:rPr lang="ru-RU" sz="3000" dirty="0">
                <a:cs typeface="Times New Roman" pitchFamily="18" charset="0"/>
              </a:rPr>
              <a:t> мера инертности тела при вращательном движении, аналог массы тела. Зависит от распределения масс относительно оси вращения.</a:t>
            </a:r>
          </a:p>
          <a:p>
            <a:pPr algn="just">
              <a:buFontTx/>
              <a:buChar char="-"/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defRPr/>
            </a:pPr>
            <a:r>
              <a:rPr lang="ru-RU" sz="3000" b="1" dirty="0">
                <a:solidFill>
                  <a:srgbClr val="C00000"/>
                </a:solidFill>
                <a:cs typeface="Times New Roman" pitchFamily="18" charset="0"/>
              </a:rPr>
              <a:t>Момент инерции материальной точки:</a:t>
            </a:r>
            <a:r>
              <a:rPr lang="ru-RU" sz="3000" dirty="0"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endParaRPr lang="ru-RU" sz="3000" dirty="0">
              <a:cs typeface="Times New Roman" pitchFamily="18" charset="0"/>
            </a:endParaRPr>
          </a:p>
        </p:txBody>
      </p:sp>
      <p:graphicFrame>
        <p:nvGraphicFramePr>
          <p:cNvPr id="1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496013"/>
              </p:ext>
            </p:extLst>
          </p:nvPr>
        </p:nvGraphicFramePr>
        <p:xfrm>
          <a:off x="3526024" y="5474898"/>
          <a:ext cx="2357454" cy="145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Формула" r:id="rId4" imgW="444240" imgH="279360" progId="Equation.3">
                  <p:embed/>
                </p:oleObj>
              </mc:Choice>
              <mc:Fallback>
                <p:oleObj name="Формула" r:id="rId4" imgW="444240" imgH="279360" progId="Equation.3">
                  <p:embed/>
                  <p:pic>
                    <p:nvPicPr>
                      <p:cNvPr id="1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024" y="5474898"/>
                        <a:ext cx="2357454" cy="145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754241"/>
              </p:ext>
            </p:extLst>
          </p:nvPr>
        </p:nvGraphicFramePr>
        <p:xfrm>
          <a:off x="8758400" y="5597536"/>
          <a:ext cx="2967038" cy="1040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Формула" r:id="rId6" imgW="647640" imgH="228600" progId="Equation.3">
                  <p:embed/>
                </p:oleObj>
              </mc:Choice>
              <mc:Fallback>
                <p:oleObj name="Формула" r:id="rId6" imgW="647640" imgH="228600" progId="Equation.3">
                  <p:embed/>
                  <p:pic>
                    <p:nvPicPr>
                      <p:cNvPr id="1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400" y="5597536"/>
                        <a:ext cx="2967038" cy="1040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oogle Shape;339;p5">
            <a:extLst>
              <a:ext uri="{FF2B5EF4-FFF2-40B4-BE49-F238E27FC236}">
                <a16:creationId xmlns:a16="http://schemas.microsoft.com/office/drawing/2014/main" id="{60AA14BD-E779-48B5-BB4F-52C05102D537}"/>
              </a:ext>
            </a:extLst>
          </p:cNvPr>
          <p:cNvSpPr/>
          <p:nvPr/>
        </p:nvSpPr>
        <p:spPr>
          <a:xfrm>
            <a:off x="288758" y="300222"/>
            <a:ext cx="14928438" cy="1031250"/>
          </a:xfrm>
          <a:prstGeom prst="rect">
            <a:avLst/>
          </a:prstGeom>
          <a:solidFill>
            <a:srgbClr val="393B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43;p5">
            <a:extLst>
              <a:ext uri="{FF2B5EF4-FFF2-40B4-BE49-F238E27FC236}">
                <a16:creationId xmlns:a16="http://schemas.microsoft.com/office/drawing/2014/main" id="{2C0541E0-EE79-4E87-8A13-BD738C87B519}"/>
              </a:ext>
            </a:extLst>
          </p:cNvPr>
          <p:cNvSpPr txBox="1"/>
          <p:nvPr/>
        </p:nvSpPr>
        <p:spPr>
          <a:xfrm>
            <a:off x="625078" y="509862"/>
            <a:ext cx="14592117" cy="60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25" b="1" dirty="0">
                <a:solidFill>
                  <a:srgbClr val="FFFFFF"/>
                </a:solidFill>
                <a:latin typeface="Golos Text"/>
                <a:ea typeface="Golos Text"/>
                <a:cs typeface="Golos Text"/>
                <a:sym typeface="Golos Text"/>
              </a:rPr>
              <a:t>Момент инерции</a:t>
            </a:r>
            <a:endParaRPr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63821-B717-420D-BF4B-C89F9D4311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777697" y="624165"/>
            <a:ext cx="1885224" cy="5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8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4"/>
          <p:cNvSpPr/>
          <p:nvPr/>
        </p:nvSpPr>
        <p:spPr>
          <a:xfrm>
            <a:off x="7191721" y="4999940"/>
            <a:ext cx="3212145" cy="12913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93BE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/>
          </a:p>
        </p:txBody>
      </p:sp>
      <p:sp>
        <p:nvSpPr>
          <p:cNvPr id="13" name="TextBox 12"/>
          <p:cNvSpPr txBox="1"/>
          <p:nvPr/>
        </p:nvSpPr>
        <p:spPr>
          <a:xfrm>
            <a:off x="921831" y="2509311"/>
            <a:ext cx="14787613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000" dirty="0">
                <a:cs typeface="Times New Roman" pitchFamily="18" charset="0"/>
              </a:rPr>
              <a:t>Момент инерции </a:t>
            </a:r>
            <a:r>
              <a:rPr lang="ru-RU" sz="3000" u="sng" dirty="0">
                <a:cs typeface="Times New Roman" pitchFamily="18" charset="0"/>
              </a:rPr>
              <a:t>системы </a:t>
            </a:r>
          </a:p>
          <a:p>
            <a:pPr algn="just">
              <a:defRPr/>
            </a:pPr>
            <a:r>
              <a:rPr lang="ru-RU" sz="3000" u="sng" dirty="0">
                <a:cs typeface="Times New Roman" pitchFamily="18" charset="0"/>
              </a:rPr>
              <a:t>материальных точек</a:t>
            </a:r>
            <a:r>
              <a:rPr lang="ru-RU" sz="3000" dirty="0">
                <a:cs typeface="Times New Roman" pitchFamily="18" charset="0"/>
              </a:rPr>
              <a:t>:</a:t>
            </a:r>
          </a:p>
          <a:p>
            <a:pPr algn="just"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defRPr/>
            </a:pPr>
            <a:r>
              <a:rPr lang="ru-RU" sz="3000" dirty="0">
                <a:cs typeface="Times New Roman" pitchFamily="18" charset="0"/>
              </a:rPr>
              <a:t>В случае непрерывного распределения масс:</a:t>
            </a:r>
          </a:p>
          <a:p>
            <a:pPr algn="just"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defRPr/>
            </a:pPr>
            <a:endParaRPr lang="ru-RU" sz="3000" dirty="0">
              <a:cs typeface="Times New Roman" pitchFamily="18" charset="0"/>
            </a:endParaRPr>
          </a:p>
          <a:p>
            <a:pPr algn="just">
              <a:defRPr/>
            </a:pPr>
            <a:r>
              <a:rPr lang="ru-RU" sz="3000" dirty="0">
                <a:cs typeface="Times New Roman" pitchFamily="18" charset="0"/>
              </a:rPr>
              <a:t>Линейная плотность          Поверхностная плотность          Объемная плотность </a:t>
            </a:r>
          </a:p>
        </p:txBody>
      </p:sp>
      <p:graphicFrame>
        <p:nvGraphicFramePr>
          <p:cNvPr id="1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133845"/>
              </p:ext>
            </p:extLst>
          </p:nvPr>
        </p:nvGraphicFramePr>
        <p:xfrm>
          <a:off x="7405262" y="2541559"/>
          <a:ext cx="2998604" cy="110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Формула" r:id="rId4" imgW="749300" imgH="279400" progId="Equation.3">
                  <p:embed/>
                </p:oleObj>
              </mc:Choice>
              <mc:Fallback>
                <p:oleObj name="Формула" r:id="rId4" imgW="749300" imgH="279400" progId="Equation.3">
                  <p:embed/>
                  <p:pic>
                    <p:nvPicPr>
                      <p:cNvPr id="14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262" y="2541559"/>
                        <a:ext cx="2998604" cy="11007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84028"/>
              </p:ext>
            </p:extLst>
          </p:nvPr>
        </p:nvGraphicFramePr>
        <p:xfrm>
          <a:off x="7375312" y="4999941"/>
          <a:ext cx="2907596" cy="1155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Формула" r:id="rId6" imgW="698500" imgH="279400" progId="Equation.3">
                  <p:embed/>
                </p:oleObj>
              </mc:Choice>
              <mc:Fallback>
                <p:oleObj name="Формула" r:id="rId6" imgW="698500" imgH="279400" progId="Equation.3">
                  <p:embed/>
                  <p:pic>
                    <p:nvPicPr>
                      <p:cNvPr id="1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312" y="4999941"/>
                        <a:ext cx="2907596" cy="1155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625078" y="6928083"/>
            <a:ext cx="9509594" cy="10384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000" b="1" dirty="0">
                <a:solidFill>
                  <a:srgbClr val="C00000"/>
                </a:solidFill>
                <a:ea typeface="+mj-ea"/>
                <a:cs typeface="Times New Roman" pitchFamily="18" charset="0"/>
              </a:rPr>
              <a:t>Плотности распределения массы </a:t>
            </a:r>
            <a:endParaRPr lang="ru-RU" sz="3000" dirty="0">
              <a:ea typeface="+mj-ea"/>
              <a:cs typeface="Times New Roman" pitchFamily="18" charset="0"/>
            </a:endParaRPr>
          </a:p>
          <a:p>
            <a:pPr marL="1114425" indent="-1114425">
              <a:buFont typeface="+mj-lt"/>
              <a:buAutoNum type="arabicPeriod"/>
              <a:defRPr/>
            </a:pPr>
            <a:endParaRPr lang="ru-RU" sz="3000" dirty="0">
              <a:ea typeface="+mj-ea"/>
              <a:cs typeface="Times New Roman" pitchFamily="18" charset="0"/>
            </a:endParaRPr>
          </a:p>
        </p:txBody>
      </p:sp>
      <p:graphicFrame>
        <p:nvGraphicFramePr>
          <p:cNvPr id="1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749100"/>
              </p:ext>
            </p:extLst>
          </p:nvPr>
        </p:nvGraphicFramePr>
        <p:xfrm>
          <a:off x="1316587" y="8431303"/>
          <a:ext cx="2897979" cy="1507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Формула" r:id="rId8" imgW="672840" imgH="355320" progId="Equation.3">
                  <p:embed/>
                </p:oleObj>
              </mc:Choice>
              <mc:Fallback>
                <p:oleObj name="Формула" r:id="rId8" imgW="672840" imgH="355320" progId="Equation.3">
                  <p:embed/>
                  <p:pic>
                    <p:nvPicPr>
                      <p:cNvPr id="1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587" y="8431303"/>
                        <a:ext cx="2897979" cy="15077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388270"/>
              </p:ext>
            </p:extLst>
          </p:nvPr>
        </p:nvGraphicFramePr>
        <p:xfrm>
          <a:off x="6918414" y="8570599"/>
          <a:ext cx="2947988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Формула" r:id="rId10" imgW="685800" imgH="355320" progId="Equation.3">
                  <p:embed/>
                </p:oleObj>
              </mc:Choice>
              <mc:Fallback>
                <p:oleObj name="Формула" r:id="rId10" imgW="685800" imgH="355320" progId="Equation.3">
                  <p:embed/>
                  <p:pic>
                    <p:nvPicPr>
                      <p:cNvPr id="1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414" y="8570599"/>
                        <a:ext cx="2947988" cy="150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709034"/>
              </p:ext>
            </p:extLst>
          </p:nvPr>
        </p:nvGraphicFramePr>
        <p:xfrm>
          <a:off x="11626820" y="8538994"/>
          <a:ext cx="2947988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Формула" r:id="rId12" imgW="685800" imgH="355320" progId="Equation.3">
                  <p:embed/>
                </p:oleObj>
              </mc:Choice>
              <mc:Fallback>
                <p:oleObj name="Формула" r:id="rId12" imgW="685800" imgH="355320" progId="Equation.3">
                  <p:embed/>
                  <p:pic>
                    <p:nvPicPr>
                      <p:cNvPr id="1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6820" y="8538994"/>
                        <a:ext cx="2947988" cy="150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Google Shape;339;p5">
            <a:extLst>
              <a:ext uri="{FF2B5EF4-FFF2-40B4-BE49-F238E27FC236}">
                <a16:creationId xmlns:a16="http://schemas.microsoft.com/office/drawing/2014/main" id="{F4754E0D-A389-45F8-957D-0E9775453CFB}"/>
              </a:ext>
            </a:extLst>
          </p:cNvPr>
          <p:cNvSpPr/>
          <p:nvPr/>
        </p:nvSpPr>
        <p:spPr>
          <a:xfrm>
            <a:off x="288758" y="300222"/>
            <a:ext cx="14928438" cy="1031250"/>
          </a:xfrm>
          <a:prstGeom prst="rect">
            <a:avLst/>
          </a:prstGeom>
          <a:solidFill>
            <a:srgbClr val="393B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43;p5">
            <a:extLst>
              <a:ext uri="{FF2B5EF4-FFF2-40B4-BE49-F238E27FC236}">
                <a16:creationId xmlns:a16="http://schemas.microsoft.com/office/drawing/2014/main" id="{E771DB77-0011-49E8-8CBB-944C0D93A832}"/>
              </a:ext>
            </a:extLst>
          </p:cNvPr>
          <p:cNvSpPr txBox="1"/>
          <p:nvPr/>
        </p:nvSpPr>
        <p:spPr>
          <a:xfrm>
            <a:off x="625078" y="509862"/>
            <a:ext cx="14592117" cy="60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25" b="1" dirty="0">
                <a:solidFill>
                  <a:srgbClr val="FFFFFF"/>
                </a:solidFill>
                <a:latin typeface="Golos Text"/>
                <a:ea typeface="Golos Text"/>
                <a:cs typeface="Golos Text"/>
                <a:sym typeface="Golos Text"/>
              </a:rPr>
              <a:t>Момент инерции</a:t>
            </a:r>
            <a:endParaRPr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58FFF-25EF-4523-A3E6-2A5E167907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777697" y="624165"/>
            <a:ext cx="1885224" cy="5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5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39;p5">
            <a:extLst>
              <a:ext uri="{FF2B5EF4-FFF2-40B4-BE49-F238E27FC236}">
                <a16:creationId xmlns:a16="http://schemas.microsoft.com/office/drawing/2014/main" id="{F4754E0D-A389-45F8-957D-0E9775453CFB}"/>
              </a:ext>
            </a:extLst>
          </p:cNvPr>
          <p:cNvSpPr/>
          <p:nvPr/>
        </p:nvSpPr>
        <p:spPr>
          <a:xfrm>
            <a:off x="288758" y="300222"/>
            <a:ext cx="14928438" cy="1031250"/>
          </a:xfrm>
          <a:prstGeom prst="rect">
            <a:avLst/>
          </a:prstGeom>
          <a:solidFill>
            <a:srgbClr val="393B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43;p5">
            <a:extLst>
              <a:ext uri="{FF2B5EF4-FFF2-40B4-BE49-F238E27FC236}">
                <a16:creationId xmlns:a16="http://schemas.microsoft.com/office/drawing/2014/main" id="{E771DB77-0011-49E8-8CBB-944C0D93A832}"/>
              </a:ext>
            </a:extLst>
          </p:cNvPr>
          <p:cNvSpPr txBox="1"/>
          <p:nvPr/>
        </p:nvSpPr>
        <p:spPr>
          <a:xfrm>
            <a:off x="625078" y="509862"/>
            <a:ext cx="14592117" cy="60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25" b="1" dirty="0">
                <a:solidFill>
                  <a:srgbClr val="FFFFFF"/>
                </a:solidFill>
                <a:latin typeface="Golos Text"/>
                <a:ea typeface="Golos Text"/>
                <a:cs typeface="Golos Text"/>
                <a:sym typeface="Golos Text"/>
              </a:rPr>
              <a:t>Вычисление момента инерции</a:t>
            </a:r>
            <a:endParaRPr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58FFF-25EF-4523-A3E6-2A5E16790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77697" y="624165"/>
            <a:ext cx="1885224" cy="54295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1C908F1-4A10-4912-BFB5-19227E4276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94" t="20985" r="40343" b="14565"/>
          <a:stretch/>
        </p:blipFill>
        <p:spPr>
          <a:xfrm>
            <a:off x="625078" y="1327104"/>
            <a:ext cx="6211151" cy="86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3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20662</TotalTime>
  <Words>412</Words>
  <Application>Microsoft Office PowerPoint</Application>
  <PresentationFormat>Произвольный</PresentationFormat>
  <Paragraphs>148</Paragraphs>
  <Slides>15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Golos Text SemiBold</vt:lpstr>
      <vt:lpstr>Golos Text</vt:lpstr>
      <vt:lpstr>Cambria Math</vt:lpstr>
      <vt:lpstr>Golos Text Medium</vt:lpstr>
      <vt:lpstr>Calibri</vt:lpstr>
      <vt:lpstr>Office Theme</vt:lpstr>
      <vt:lpstr>Уравнение</vt:lpstr>
      <vt:lpstr>Формула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Яна</cp:lastModifiedBy>
  <cp:revision>97</cp:revision>
  <dcterms:created xsi:type="dcterms:W3CDTF">2006-08-16T00:00:00Z</dcterms:created>
  <dcterms:modified xsi:type="dcterms:W3CDTF">2025-10-11T07:47:45Z</dcterms:modified>
</cp:coreProperties>
</file>